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58" r:id="rId5"/>
    <p:sldId id="262" r:id="rId6"/>
    <p:sldId id="270" r:id="rId7"/>
    <p:sldId id="271" r:id="rId8"/>
    <p:sldId id="259" r:id="rId9"/>
    <p:sldId id="269" r:id="rId10"/>
    <p:sldId id="260" r:id="rId11"/>
    <p:sldId id="278" r:id="rId12"/>
    <p:sldId id="261" r:id="rId13"/>
    <p:sldId id="268" r:id="rId14"/>
    <p:sldId id="263" r:id="rId15"/>
    <p:sldId id="273" r:id="rId16"/>
    <p:sldId id="264" r:id="rId17"/>
    <p:sldId id="274" r:id="rId18"/>
    <p:sldId id="275" r:id="rId19"/>
    <p:sldId id="276" r:id="rId20"/>
    <p:sldId id="266" r:id="rId21"/>
    <p:sldId id="277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29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3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8DE32-6D2A-6864-34E1-93CD16AFC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81F8B-1CA6-C6E3-88A1-D7729278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413D1-B54F-6730-178A-362EAA22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1C844-4DE7-119C-5A09-99A1CB65A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81CE-96B6-47A3-BC74-5BB3DEC2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7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18E7-9A39-127B-658F-E86AADBF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5E81D-9962-A2B8-C510-CB80BE27E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3F31-0B68-55EB-37AC-8F4CEDB5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3F2A0-FF82-4DF1-A3EB-AFCE785B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A63FE-1CAF-3B2A-342C-BC11E3CD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1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4C21C7-902E-DAF9-9EFC-3D1DEC4FB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BB614-C5DD-8A46-818D-1E2986F3C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A00D9-1355-433C-7A7B-A55AFE5CE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5EE1F-FAB2-CD89-FEBF-A84F14EC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648B2-D723-37DB-B0EB-BD762D5A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6BF8-80CD-6628-7E60-01E9CF8D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C727-3C86-E8C5-91B5-87EF1898C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7DDBE-2281-13F6-9762-E79970B48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34CBE-F122-350B-AD31-768FA21B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CA8FB-752D-55EB-B5B5-0103B3C2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7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0F44-E3C8-42B9-0017-DF224988B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063AC-8CA6-2A61-8FE7-D56CF48F1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9C916-3D9E-D814-5601-EF34AA99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A73C8-D1A0-A369-D683-8431AEBB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B0AE8-D304-1EC4-6BB0-3EF48F0F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5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416E-3D73-C5D0-80C4-DDB7A717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6A573-C240-8487-44D5-350DB13B0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633B1-6980-0A0A-E383-D121554CB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16838-C8AE-F2D9-B0A3-815607B3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EA8B4-4BB7-DE24-1007-876961CA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E0238-646C-017F-758F-C537EAE4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2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85EE-B4FB-3F4C-7A48-ECF8CBC23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C300E-5B7C-199D-1967-D2211FD8B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7F3B9-1C00-2F05-6E6B-16B96360D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C0557-B5D8-9F70-3F4B-1D1B6A875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73F40-FC07-49AD-9311-F1D493382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D7D2DC-4C07-7B2D-B599-F2BF8215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DF8F32-DFD6-3C9B-E679-5F52BF0C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23AFE-8624-8BD9-7C9B-3B1412DD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6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DB03-27E3-777C-BACE-FE5FE890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834B7-3732-E1DD-2F51-2A2F76C4E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3C32C-AB9B-38F1-EF11-35F527F9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20E8E-1741-7853-A084-8B9D7C03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7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42288-F315-479A-63D4-39E12E63B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AD64D-3DD9-B5C0-0999-53A8F1E2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DB96C-C6E5-9FF3-5F11-FE045A5E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4576-9450-5A91-15F7-21196AC6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D676-0687-EBB1-AD1F-97CD8FD80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1419D-2238-B22D-F9D2-DB92FAC79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272AC-CBDB-9248-4F9E-0DD71AD5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68BBD-A11C-1FFB-974B-17927377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34BCF-85CF-960F-C0AF-EC272107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7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2D51-4B0C-5AA9-2349-32939E63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C03B9-E088-8CC5-5DBD-CE0536C73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676DC-FDD0-E528-47AB-765461E59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23E9C-E129-4D68-3497-6D7FFCAD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A94C3-FFBF-74D2-9279-057B91F7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E1E51-BFCA-5C0D-2832-54879E44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3EB25-E808-07F7-C51B-5E900A50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6149B-B611-AE46-CE1C-A25D3E05A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91DEA-DE3F-C01C-6947-A215F96DE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BC325-E367-7B50-CE70-E9B45FC2E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875CC-696A-6C64-D724-FB8C43DA6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7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%C3%A9zier_curv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derman1.wordpress.com/2016/05/12/nurbs-non-uniform-rational-basis-splin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1H4zIiCOaI&amp;t=2951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/index.php?curid=1784427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hyperlink" Target="https://fisherpub.sjf.edu/ur/vol23/iss1/7/" TargetMode="External"/><Relationship Id="rId4" Type="http://schemas.openxmlformats.org/officeDocument/2006/relationships/hyperlink" Target="https://the-it-ninja.blogspot.com/2019/05/the-art-gallery-problem-mathematical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hessbase.com/post/chessbase-15-tutorial-chess-images-with-raytrac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meljandavid.github.io/raytrac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By%20Deutsche%20Fotothek,%20Public%20Domain,%20https:/commons.wikimedia.org/w/index.php?curid=648079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By%20Nikolaus%20Leopold%20(Mangostaniko)%20-%20Own%20work,%20CC0,%20https:/commons.wikimedia.org/w/index.php?curid=5844703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z0KTGYJtUk?t=2134" TargetMode="External"/><Relationship Id="rId2" Type="http://schemas.openxmlformats.org/officeDocument/2006/relationships/hyperlink" Target="http://www.oyonale.com/modeles.php?lang=en&amp;page=4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ut-the-knot.org/ctk/Parabola.shtm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lose-up of a chess board&#10;&#10;AI-generated content may be incorrect.">
            <a:extLst>
              <a:ext uri="{FF2B5EF4-FFF2-40B4-BE49-F238E27FC236}">
                <a16:creationId xmlns:a16="http://schemas.microsoft.com/office/drawing/2014/main" id="{FA82B838-3C6B-331D-7B91-58F3072E9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2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584E6-C916-E696-18E9-D9C14C268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8100" b="0" i="0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  <a:latin typeface="Arial" panose="020B0604020202020204" pitchFamily="34" charset="0"/>
              </a:rPr>
              <a:t>Matematikai kérdések a sugárkövetéses grafikában</a:t>
            </a:r>
            <a:endParaRPr lang="en-US" sz="810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42929-A493-4007-007C-BC95F04F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Melján Dávid</a:t>
            </a:r>
          </a:p>
        </p:txBody>
      </p:sp>
    </p:spTree>
    <p:extLst>
      <p:ext uri="{BB962C8B-B14F-4D97-AF65-F5344CB8AC3E}">
        <p14:creationId xmlns:p14="http://schemas.microsoft.com/office/powerpoint/2010/main" val="3539538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D6C1-8E35-77F4-034D-0BDD26FD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Bézier-görbék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E5FA0-8DE4-695B-66C2-837B726901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3234"/>
                <a:ext cx="7208520" cy="50681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Renault </a:t>
                </a:r>
                <a:r>
                  <a:rPr lang="en-US" dirty="0" err="1"/>
                  <a:t>autók</a:t>
                </a:r>
                <a:r>
                  <a:rPr lang="en-US" dirty="0"/>
                  <a:t> </a:t>
                </a:r>
                <a:r>
                  <a:rPr lang="en-US" dirty="0" err="1"/>
                  <a:t>tervezésében</a:t>
                </a:r>
                <a:r>
                  <a:rPr lang="en-US" dirty="0"/>
                  <a:t> </a:t>
                </a:r>
                <a:r>
                  <a:rPr lang="en-US" dirty="0" err="1"/>
                  <a:t>alkalmazták</a:t>
                </a:r>
                <a:r>
                  <a:rPr lang="en-US" dirty="0"/>
                  <a:t> </a:t>
                </a:r>
                <a:r>
                  <a:rPr lang="en-US" dirty="0" err="1"/>
                  <a:t>először</a:t>
                </a:r>
                <a:r>
                  <a:rPr lang="en-US" dirty="0"/>
                  <a:t> a ‘60-as </a:t>
                </a:r>
                <a:r>
                  <a:rPr lang="en-US" dirty="0" err="1"/>
                  <a:t>években</a:t>
                </a:r>
                <a:endParaRPr lang="en-US" dirty="0"/>
              </a:p>
              <a:p>
                <a:r>
                  <a:rPr lang="en-US" dirty="0" err="1"/>
                  <a:t>Egyszerűen</a:t>
                </a:r>
                <a:r>
                  <a:rPr lang="en-US" dirty="0"/>
                  <a:t> </a:t>
                </a:r>
                <a:r>
                  <a:rPr lang="en-US" dirty="0" err="1"/>
                  <a:t>leírhatóak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alapeset</a:t>
                </a:r>
                <a:r>
                  <a:rPr lang="en-US" dirty="0"/>
                  <a:t> </a:t>
                </a:r>
                <a:r>
                  <a:rPr lang="en-US" dirty="0" err="1"/>
                  <a:t>és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- </a:t>
                </a:r>
                <a:r>
                  <a:rPr lang="en-US" dirty="0" err="1"/>
                  <a:t>Esetleg</a:t>
                </a:r>
                <a:r>
                  <a:rPr lang="en-US" dirty="0"/>
                  <a:t> </a:t>
                </a:r>
                <a:r>
                  <a:rPr lang="en-US" dirty="0" err="1"/>
                  <a:t>még</a:t>
                </a:r>
                <a:r>
                  <a:rPr lang="en-US" dirty="0"/>
                  <a:t> </a:t>
                </a:r>
                <a:r>
                  <a:rPr lang="en-US" dirty="0" err="1"/>
                  <a:t>rögzíthetőek</a:t>
                </a:r>
                <a:r>
                  <a:rPr lang="en-US" dirty="0"/>
                  <a:t> a </a:t>
                </a:r>
                <a:r>
                  <a:rPr lang="en-US" dirty="0" err="1"/>
                  <a:t>végpontbeli</a:t>
                </a:r>
                <a:r>
                  <a:rPr lang="en-US" dirty="0"/>
                  <a:t> </a:t>
                </a:r>
                <a:r>
                  <a:rPr lang="en-US" dirty="0" err="1"/>
                  <a:t>deriváltak</a:t>
                </a:r>
                <a:endParaRPr lang="en-US" dirty="0"/>
              </a:p>
              <a:p>
                <a:r>
                  <a:rPr lang="en-US" dirty="0"/>
                  <a:t>Sok </a:t>
                </a:r>
                <a:r>
                  <a:rPr lang="en-US" dirty="0" err="1"/>
                  <a:t>kontrollpont</a:t>
                </a:r>
                <a:r>
                  <a:rPr lang="en-US" dirty="0"/>
                  <a:t> </a:t>
                </a:r>
                <a:r>
                  <a:rPr lang="en-US" dirty="0" err="1"/>
                  <a:t>esetén</a:t>
                </a:r>
                <a:r>
                  <a:rPr lang="en-US" dirty="0"/>
                  <a:t> </a:t>
                </a:r>
                <a:r>
                  <a:rPr lang="en-US" dirty="0" err="1"/>
                  <a:t>magas</a:t>
                </a:r>
                <a:r>
                  <a:rPr lang="en-US" dirty="0"/>
                  <a:t> </a:t>
                </a:r>
                <a:r>
                  <a:rPr lang="en-US" dirty="0" err="1"/>
                  <a:t>fokú</a:t>
                </a:r>
                <a:r>
                  <a:rPr lang="en-US" dirty="0"/>
                  <a:t> </a:t>
                </a:r>
                <a:r>
                  <a:rPr lang="en-US" dirty="0" err="1"/>
                  <a:t>polinom</a:t>
                </a:r>
                <a:endParaRPr lang="en-US" dirty="0"/>
              </a:p>
              <a:p>
                <a:r>
                  <a:rPr lang="en-US" dirty="0"/>
                  <a:t>4x4 </a:t>
                </a:r>
                <a:r>
                  <a:rPr lang="en-US" dirty="0" err="1"/>
                  <a:t>pontonként</a:t>
                </a:r>
                <a:r>
                  <a:rPr lang="en-US" dirty="0"/>
                  <a:t> “</a:t>
                </a:r>
                <a:r>
                  <a:rPr lang="en-US" dirty="0" err="1"/>
                  <a:t>összefoltozzuk</a:t>
                </a:r>
                <a:r>
                  <a:rPr lang="en-US" dirty="0"/>
                  <a:t>” a </a:t>
                </a:r>
                <a:r>
                  <a:rPr lang="en-US" dirty="0" err="1"/>
                  <a:t>felületet</a:t>
                </a:r>
                <a:r>
                  <a:rPr lang="en-US" dirty="0"/>
                  <a:t> (</a:t>
                </a:r>
                <a:r>
                  <a:rPr lang="en-US" dirty="0" err="1"/>
                  <a:t>hosszú</a:t>
                </a:r>
                <a:r>
                  <a:rPr lang="en-US" dirty="0"/>
                  <a:t> </a:t>
                </a:r>
                <a:r>
                  <a:rPr lang="en-US" dirty="0" err="1"/>
                  <a:t>előkészítő</a:t>
                </a:r>
                <a:r>
                  <a:rPr lang="en-US" dirty="0"/>
                  <a:t> </a:t>
                </a:r>
                <a:r>
                  <a:rPr lang="en-US" dirty="0" err="1"/>
                  <a:t>számolásokkal</a:t>
                </a:r>
                <a:r>
                  <a:rPr lang="en-US" dirty="0"/>
                  <a:t>)</a:t>
                </a:r>
              </a:p>
              <a:p>
                <a:r>
                  <a:rPr lang="en-US" dirty="0" err="1"/>
                  <a:t>Egyszerű</a:t>
                </a:r>
                <a:r>
                  <a:rPr lang="en-US" dirty="0"/>
                  <a:t> </a:t>
                </a:r>
                <a:r>
                  <a:rPr lang="en-US" dirty="0" err="1"/>
                  <a:t>alakzatok</a:t>
                </a:r>
                <a:r>
                  <a:rPr lang="en-US" dirty="0"/>
                  <a:t> (</a:t>
                </a:r>
                <a:r>
                  <a:rPr lang="en-US" dirty="0" err="1"/>
                  <a:t>kör</a:t>
                </a:r>
                <a:r>
                  <a:rPr lang="en-US" dirty="0"/>
                  <a:t>) </a:t>
                </a:r>
                <a:r>
                  <a:rPr lang="en-US" dirty="0" err="1"/>
                  <a:t>sem</a:t>
                </a:r>
                <a:r>
                  <a:rPr lang="en-US" dirty="0"/>
                  <a:t> </a:t>
                </a:r>
                <a:r>
                  <a:rPr lang="en-US" dirty="0" err="1"/>
                  <a:t>fejezhetők</a:t>
                </a:r>
                <a:r>
                  <a:rPr lang="en-US" dirty="0"/>
                  <a:t> ki </a:t>
                </a:r>
                <a:r>
                  <a:rPr lang="en-US" dirty="0" err="1"/>
                  <a:t>így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E5FA0-8DE4-695B-66C2-837B72690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3234"/>
                <a:ext cx="7208520" cy="5068111"/>
              </a:xfrm>
              <a:blipFill>
                <a:blip r:embed="rId2"/>
                <a:stretch>
                  <a:fillRect l="-1523" t="-2404" b="-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062BD58-507B-A308-2B6D-54A3C7EF1738}"/>
              </a:ext>
            </a:extLst>
          </p:cNvPr>
          <p:cNvSpPr txBox="1"/>
          <p:nvPr/>
        </p:nvSpPr>
        <p:spPr>
          <a:xfrm>
            <a:off x="7518401" y="6473190"/>
            <a:ext cx="4673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https://en.wikipedia.org/wiki/B%C3%A9zier_curve</a:t>
            </a:r>
            <a:endParaRPr lang="en-US" sz="1600" dirty="0"/>
          </a:p>
        </p:txBody>
      </p:sp>
      <p:pic>
        <p:nvPicPr>
          <p:cNvPr id="1028" name="Picture 4" descr="What is the equation to produce this Bezier curve? - Mathematics Stack  Exchange">
            <a:extLst>
              <a:ext uri="{FF2B5EF4-FFF2-40B4-BE49-F238E27FC236}">
                <a16:creationId xmlns:a16="http://schemas.microsoft.com/office/drawing/2014/main" id="{531FEA63-6437-5A68-9F8D-290E307F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19" y="1390650"/>
            <a:ext cx="2265680" cy="45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struction of a cubic Bézier curve">
            <a:extLst>
              <a:ext uri="{FF2B5EF4-FFF2-40B4-BE49-F238E27FC236}">
                <a16:creationId xmlns:a16="http://schemas.microsoft.com/office/drawing/2014/main" id="{BC27399D-21C4-DF0F-77FB-14EC69B7C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560" y="241564"/>
            <a:ext cx="4917440" cy="20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7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ion of the construction of a fifth-order Bézier curve">
            <a:extLst>
              <a:ext uri="{FF2B5EF4-FFF2-40B4-BE49-F238E27FC236}">
                <a16:creationId xmlns:a16="http://schemas.microsoft.com/office/drawing/2014/main" id="{801F9005-820A-4A3F-DE63-F2FAD2CF8B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16" y="314960"/>
            <a:ext cx="7655155" cy="61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278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A7D-E1D1-5167-C383-5525A0E2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07514"/>
          </a:xfrm>
        </p:spPr>
        <p:txBody>
          <a:bodyPr>
            <a:normAutofit/>
          </a:bodyPr>
          <a:lstStyle/>
          <a:p>
            <a:r>
              <a:rPr lang="en-US" dirty="0" err="1"/>
              <a:t>Általánosabb</a:t>
            </a:r>
            <a:r>
              <a:rPr lang="hu-HU" dirty="0"/>
              <a:t>an:</a:t>
            </a:r>
            <a:br>
              <a:rPr lang="en-US" dirty="0"/>
            </a:br>
            <a:r>
              <a:rPr lang="hu-HU" dirty="0" err="1"/>
              <a:t>Spline</a:t>
            </a:r>
            <a:r>
              <a:rPr lang="hu-HU" dirty="0"/>
              <a:t>-ok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1A72D-E9CF-6FB4-EF9B-EB23265422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28240"/>
                <a:ext cx="10515600" cy="4267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hu-HU" dirty="0"/>
                  <a:t>Szeretnénk </a:t>
                </a:r>
                <a:r>
                  <a:rPr lang="hu-HU" dirty="0" err="1"/>
                  <a:t>intervallumonkénti</a:t>
                </a:r>
                <a:r>
                  <a:rPr lang="hu-HU" dirty="0"/>
                  <a:t> polinomokat összeragasztani, ha a </a:t>
                </a:r>
                <a:r>
                  <a:rPr lang="hu-HU" dirty="0" err="1"/>
                  <a:t>végpontokbeli</a:t>
                </a:r>
                <a:r>
                  <a:rPr lang="hu-HU" dirty="0"/>
                  <a:t> egyenlőséget kikötjük, vektorteret kapunk.</a:t>
                </a:r>
              </a:p>
              <a:p>
                <a:r>
                  <a:rPr lang="hu-HU" dirty="0"/>
                  <a:t>Egy bázis (B-</a:t>
                </a:r>
                <a:r>
                  <a:rPr lang="hu-HU" dirty="0" err="1"/>
                  <a:t>Spline</a:t>
                </a:r>
                <a:r>
                  <a:rPr lang="hu-HU" dirty="0"/>
                  <a:t>) a </a:t>
                </a:r>
                <a:r>
                  <a:rPr lang="hu-HU" dirty="0" err="1"/>
                  <a:t>Cox</a:t>
                </a:r>
                <a:r>
                  <a:rPr lang="hu-HU" dirty="0"/>
                  <a:t>-de </a:t>
                </a:r>
                <a:r>
                  <a:rPr lang="hu-HU" dirty="0" err="1"/>
                  <a:t>Boor</a:t>
                </a:r>
                <a:r>
                  <a:rPr lang="hu-HU" dirty="0"/>
                  <a:t> rekurzióval: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h𝑎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u-HU" dirty="0"/>
              </a:p>
              <a:p>
                <a:r>
                  <a:rPr lang="hu-HU" dirty="0"/>
                  <a:t>És így minden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u-HU" dirty="0"/>
                  <a:t>-</a:t>
                </a:r>
                <a:r>
                  <a:rPr lang="hu-HU" dirty="0" err="1"/>
                  <a:t>edfokú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hu-HU" dirty="0"/>
                  <a:t>-kontrollpontos előáll: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hu-HU" b="0" dirty="0"/>
              </a:p>
              <a:p>
                <a:r>
                  <a:rPr lang="hu-HU" dirty="0"/>
                  <a:t>Egyenletes felosztással egyszerűbb formula</a:t>
                </a:r>
              </a:p>
              <a:p>
                <a:r>
                  <a:rPr lang="hu-HU" dirty="0"/>
                  <a:t>Deriváltak szépen </a:t>
                </a:r>
                <a:r>
                  <a:rPr lang="hu-HU" dirty="0" err="1"/>
                  <a:t>felírhatóak</a:t>
                </a:r>
                <a:r>
                  <a:rPr lang="hu-HU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hu-HU" dirty="0"/>
                  <a:t> simaság (többszörös pontokban rosszabb).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1A72D-E9CF-6FB4-EF9B-EB2326542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28240"/>
                <a:ext cx="10515600" cy="4267200"/>
              </a:xfrm>
              <a:blipFill>
                <a:blip r:embed="rId2"/>
                <a:stretch>
                  <a:fillRect l="-696" t="-2714" b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09A0989-EC40-9460-A06D-C3FB7DE5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61" y="162560"/>
            <a:ext cx="5257800" cy="21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1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Non Uniform </a:t>
            </a:r>
            <a:r>
              <a:rPr lang="hu-HU" dirty="0" err="1"/>
              <a:t>Rational</a:t>
            </a:r>
            <a:r>
              <a:rPr lang="hu-HU" dirty="0"/>
              <a:t> B</a:t>
            </a:r>
            <a:r>
              <a:rPr lang="en-US" dirty="0" err="1"/>
              <a:t>asis</a:t>
            </a:r>
            <a:r>
              <a:rPr lang="en-US" dirty="0"/>
              <a:t> </a:t>
            </a:r>
            <a:r>
              <a:rPr lang="hu-HU" dirty="0" err="1"/>
              <a:t>Splines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2400"/>
                <a:ext cx="6954520" cy="516127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hu-HU" dirty="0"/>
                  <a:t>pontszerkesztés lokális hatású (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hu-HU" dirty="0"/>
                  <a:t> intervallumot érint)</a:t>
                </a:r>
              </a:p>
              <a:p>
                <a:r>
                  <a:rPr lang="hu-HU" dirty="0"/>
                  <a:t>Összes pont transzformálása magát a felületet transzformálja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hu-H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hu-HU" dirty="0"/>
                  <a:t> feltétellel a görbe a pontok konvex burkába esik</a:t>
                </a:r>
              </a:p>
              <a:p>
                <a:r>
                  <a:rPr lang="hu-HU" dirty="0"/>
                  <a:t>Koordinátánként felírva a bázisegyütthatókat adódnak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hu-HU" dirty="0"/>
                  <a:t> térbeli kontrollpontok, egy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u-HU" dirty="0"/>
                  <a:t> súlyozással NURBS-t kapunk: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u-HU" dirty="0"/>
              </a:p>
              <a:p>
                <a:r>
                  <a:rPr lang="hu-HU" dirty="0"/>
                  <a:t>Felületekre </a:t>
                </a:r>
                <a:r>
                  <a:rPr lang="hu-HU" dirty="0" err="1"/>
                  <a:t>tenzorszorzattal</a:t>
                </a:r>
                <a:r>
                  <a:rPr lang="hu-HU" dirty="0"/>
                  <a:t> kiterjesztés: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hu-HU" dirty="0"/>
              </a:p>
              <a:p>
                <a:endParaRPr lang="hu-HU" dirty="0"/>
              </a:p>
            </p:txBody>
          </p:sp>
        </mc:Choice>
        <mc:Fallback xmlns=""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2400"/>
                <a:ext cx="6954520" cy="5161279"/>
              </a:xfrm>
              <a:blipFill>
                <a:blip r:embed="rId2"/>
                <a:stretch>
                  <a:fillRect l="-3509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NURBS: Non-Uniform Rational Basis Spline | Reader Man Blog">
            <a:extLst>
              <a:ext uri="{FF2B5EF4-FFF2-40B4-BE49-F238E27FC236}">
                <a16:creationId xmlns:a16="http://schemas.microsoft.com/office/drawing/2014/main" id="{7460F4D0-146F-7AE2-BB2A-0C0F1E0A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20" y="14224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6549F-8F42-3107-27B1-C179B0BD26B2}"/>
              </a:ext>
            </a:extLst>
          </p:cNvPr>
          <p:cNvSpPr txBox="1"/>
          <p:nvPr/>
        </p:nvSpPr>
        <p:spPr>
          <a:xfrm>
            <a:off x="4124960" y="6482714"/>
            <a:ext cx="8147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https://readerman1.wordpress.com/2016/05/12/nurbs-non-uniform-rational-basis-spline/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322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3A27-6B36-1834-5BE8-E016A5FC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Metszéspontok</a:t>
            </a:r>
            <a:r>
              <a:rPr lang="en-US" dirty="0"/>
              <a:t> </a:t>
            </a:r>
            <a:r>
              <a:rPr lang="en-US" dirty="0" err="1"/>
              <a:t>keresése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DE0D-7F7D-E9C4-1C83-0CE16FA88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4668520" cy="4953000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BVH: Egymáshoz közeli háromszögeket </a:t>
            </a:r>
            <a:r>
              <a:rPr lang="hu-HU" b="1" dirty="0"/>
              <a:t>dobozhierarchiába</a:t>
            </a:r>
            <a:r>
              <a:rPr lang="hu-HU" dirty="0"/>
              <a:t> rakjuk, a lehetséges metszéspontokat </a:t>
            </a:r>
            <a:r>
              <a:rPr lang="hu-HU" b="1" dirty="0"/>
              <a:t>kereshetjük binárisan </a:t>
            </a:r>
            <a:r>
              <a:rPr lang="hu-HU" dirty="0"/>
              <a:t>ebben, ezzel sok metszési tesztet megspórolva</a:t>
            </a:r>
          </a:p>
          <a:p>
            <a:r>
              <a:rPr lang="hu-HU" dirty="0"/>
              <a:t>Ennek felépítése és frissítése sok körültekintést igényel: a gyors kereséshez például felületnagyság szerint felezve oszthatjuk szét az objektumokat, ügyelve az átfedések elkerülésére és optimális fedésre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5E0B7-76C8-2F6F-ACC6-E87C50147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1745"/>
            <a:ext cx="6096000" cy="5010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33C09F-794A-D180-E118-6DE457A5AA48}"/>
              </a:ext>
            </a:extLst>
          </p:cNvPr>
          <p:cNvSpPr txBox="1"/>
          <p:nvPr/>
        </p:nvSpPr>
        <p:spPr>
          <a:xfrm>
            <a:off x="6804178" y="6492875"/>
            <a:ext cx="538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https://www.youtube.com/watch?v=C1H4zIiCOaI&amp;t=2951s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7132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9F0E-1674-D49A-4566-D6616D8D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NURBS a </a:t>
            </a:r>
            <a:r>
              <a:rPr lang="en-US" dirty="0" err="1"/>
              <a:t>gyakorlatban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6F21B-D3B6-7603-7EDD-94D6DA42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6266" cy="4351338"/>
          </a:xfrm>
        </p:spPr>
        <p:txBody>
          <a:bodyPr/>
          <a:lstStyle/>
          <a:p>
            <a:r>
              <a:rPr lang="hu-HU" dirty="0"/>
              <a:t>A paraméterteret felosztva gyár</a:t>
            </a:r>
            <a:r>
              <a:rPr lang="en-US" dirty="0"/>
              <a:t>t</a:t>
            </a:r>
            <a:r>
              <a:rPr lang="hu-HU" dirty="0"/>
              <a:t>hatunk ilyet NURBS-re, ahol nagyobb a görbület, ott több felosztást végezve. A dobozoknak megfelelő intervallumok közepe jó kezdeti pont lehet a Newton iterációval történő megoldás kereséséhez.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38178-5577-8EE1-555C-8B3DAB2A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466" y="1690688"/>
            <a:ext cx="6843972" cy="423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1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2960-1437-ECB4-68FF-B0F66E76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Megvilágítási</a:t>
            </a:r>
            <a:r>
              <a:rPr lang="en-US" dirty="0"/>
              <a:t> </a:t>
            </a:r>
            <a:r>
              <a:rPr lang="en-US" dirty="0" err="1"/>
              <a:t>feladatok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BF988-CB15-9B91-AECB-B675BC466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36226" cy="4351338"/>
          </a:xfrm>
        </p:spPr>
        <p:txBody>
          <a:bodyPr/>
          <a:lstStyle/>
          <a:p>
            <a:r>
              <a:rPr lang="en-US" dirty="0" err="1"/>
              <a:t>Hova</a:t>
            </a:r>
            <a:r>
              <a:rPr lang="en-US" dirty="0"/>
              <a:t> </a:t>
            </a:r>
            <a:r>
              <a:rPr lang="en-US" dirty="0" err="1"/>
              <a:t>tegyünk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gyertyát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bevilágítsa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szobát</a:t>
            </a:r>
            <a:r>
              <a:rPr lang="en-US" dirty="0"/>
              <a:t>?</a:t>
            </a:r>
          </a:p>
          <a:p>
            <a:r>
              <a:rPr lang="en-US" dirty="0"/>
              <a:t>Roger Penrose </a:t>
            </a:r>
            <a:r>
              <a:rPr lang="en-US" dirty="0" err="1"/>
              <a:t>ellipszisívű</a:t>
            </a:r>
            <a:r>
              <a:rPr lang="en-US" dirty="0"/>
              <a:t> </a:t>
            </a:r>
            <a:r>
              <a:rPr lang="en-US" dirty="0" err="1"/>
              <a:t>szobája</a:t>
            </a:r>
            <a:r>
              <a:rPr lang="en-US" dirty="0"/>
              <a:t> </a:t>
            </a:r>
            <a:r>
              <a:rPr lang="en-US" dirty="0" err="1"/>
              <a:t>sehonnan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bevilágítható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B51EB93-B46B-55E6-257C-FB1819F83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3330" y="271669"/>
            <a:ext cx="2504661" cy="5724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D1FE1D-3364-2123-025E-244F00E03451}"/>
              </a:ext>
            </a:extLst>
          </p:cNvPr>
          <p:cNvSpPr txBox="1"/>
          <p:nvPr/>
        </p:nvSpPr>
        <p:spPr>
          <a:xfrm>
            <a:off x="5793004" y="6169709"/>
            <a:ext cx="63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Cmglee</a:t>
            </a:r>
            <a:r>
              <a:rPr lang="en-US" dirty="0"/>
              <a:t> - Own work, CC BY-SA 3.0</a:t>
            </a:r>
          </a:p>
          <a:p>
            <a:r>
              <a:rPr lang="en-US" dirty="0">
                <a:hlinkClick r:id="rId4"/>
              </a:rPr>
              <a:t>https://commons.wikimedia.org/w/index.php?curid=17844277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64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DE0C-A997-0DF0-0220-07C1449E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Kipontozott</a:t>
            </a:r>
            <a:r>
              <a:rPr lang="en-US" dirty="0"/>
              <a:t> </a:t>
            </a:r>
            <a:r>
              <a:rPr lang="en-US" dirty="0" err="1"/>
              <a:t>négyzet</a:t>
            </a:r>
            <a:r>
              <a:rPr lang="en-US" dirty="0"/>
              <a:t> </a:t>
            </a:r>
            <a:r>
              <a:rPr lang="en-US" dirty="0" err="1"/>
              <a:t>szemközti</a:t>
            </a:r>
            <a:r>
              <a:rPr lang="en-US" dirty="0"/>
              <a:t> </a:t>
            </a:r>
            <a:r>
              <a:rPr lang="en-US" dirty="0" err="1"/>
              <a:t>csúcsai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DB82-E86D-0F95-338B-987463D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053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útját</a:t>
            </a:r>
            <a:r>
              <a:rPr lang="en-US" dirty="0"/>
              <a:t> </a:t>
            </a:r>
            <a:r>
              <a:rPr lang="en-US" dirty="0" err="1"/>
              <a:t>leíró</a:t>
            </a:r>
            <a:r>
              <a:rPr lang="en-US" dirty="0"/>
              <a:t> </a:t>
            </a:r>
            <a:r>
              <a:rPr lang="en-US" dirty="0" err="1"/>
              <a:t>görbe</a:t>
            </a:r>
            <a:r>
              <a:rPr lang="en-US" dirty="0"/>
              <a:t> </a:t>
            </a:r>
            <a:r>
              <a:rPr lang="en-US" dirty="0" err="1"/>
              <a:t>tengelyesen</a:t>
            </a:r>
            <a:r>
              <a:rPr lang="en-US" dirty="0"/>
              <a:t> </a:t>
            </a:r>
            <a:r>
              <a:rPr lang="en-US" dirty="0" err="1"/>
              <a:t>szimmetrikus</a:t>
            </a:r>
            <a:r>
              <a:rPr lang="en-US" dirty="0"/>
              <a:t>, </a:t>
            </a:r>
            <a:r>
              <a:rPr lang="en-US" dirty="0" err="1"/>
              <a:t>így</a:t>
            </a:r>
            <a:r>
              <a:rPr lang="en-US" dirty="0"/>
              <a:t> a </a:t>
            </a:r>
            <a:r>
              <a:rPr lang="en-US" dirty="0" err="1"/>
              <a:t>páratlan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felezőmerőlegest</a:t>
            </a:r>
            <a:r>
              <a:rPr lang="en-US" dirty="0"/>
              <a:t> </a:t>
            </a:r>
            <a:r>
              <a:rPr lang="en-US" dirty="0" err="1"/>
              <a:t>metsző</a:t>
            </a:r>
            <a:r>
              <a:rPr lang="en-US" dirty="0"/>
              <a:t> </a:t>
            </a:r>
            <a:r>
              <a:rPr lang="en-US" dirty="0" err="1"/>
              <a:t>metszéspont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lehet</a:t>
            </a:r>
            <a:endParaRPr lang="en-US" dirty="0"/>
          </a:p>
          <a:p>
            <a:r>
              <a:rPr lang="en-US" dirty="0" err="1"/>
              <a:t>Analitikusan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menni</a:t>
            </a:r>
            <a:r>
              <a:rPr lang="en-US" dirty="0"/>
              <a:t> a </a:t>
            </a:r>
            <a:r>
              <a:rPr lang="en-US" dirty="0" err="1"/>
              <a:t>középponton</a:t>
            </a:r>
            <a:endParaRPr lang="en-US" dirty="0"/>
          </a:p>
          <a:p>
            <a:r>
              <a:rPr lang="en-US" dirty="0" err="1"/>
              <a:t>Középpont</a:t>
            </a:r>
            <a:r>
              <a:rPr lang="en-US" dirty="0"/>
              <a:t> </a:t>
            </a:r>
            <a:r>
              <a:rPr lang="en-US" dirty="0" err="1"/>
              <a:t>körbekerülési</a:t>
            </a:r>
            <a:r>
              <a:rPr lang="en-US" dirty="0"/>
              <a:t> </a:t>
            </a:r>
            <a:r>
              <a:rPr lang="en-US" dirty="0" err="1"/>
              <a:t>számával</a:t>
            </a:r>
            <a:r>
              <a:rPr lang="en-US" dirty="0"/>
              <a:t> (</a:t>
            </a:r>
            <a:r>
              <a:rPr lang="en-US" dirty="0" err="1"/>
              <a:t>fundamentális</a:t>
            </a:r>
            <a:r>
              <a:rPr lang="en-US" dirty="0"/>
              <a:t> </a:t>
            </a:r>
            <a:r>
              <a:rPr lang="en-US" dirty="0" err="1"/>
              <a:t>csoport</a:t>
            </a:r>
            <a:r>
              <a:rPr lang="en-US" dirty="0"/>
              <a:t>)</a:t>
            </a:r>
          </a:p>
          <a:p>
            <a:r>
              <a:rPr lang="en-US" dirty="0"/>
              <a:t>De </a:t>
            </a:r>
            <a:r>
              <a:rPr lang="en-US" dirty="0" err="1"/>
              <a:t>tetszőlegesen</a:t>
            </a:r>
            <a:r>
              <a:rPr lang="en-US" dirty="0"/>
              <a:t> </a:t>
            </a:r>
            <a:r>
              <a:rPr lang="en-US" dirty="0" err="1"/>
              <a:t>megközelíthető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01DAA-314E-2107-8E34-E6958392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282" y="1776801"/>
            <a:ext cx="4659612" cy="431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9E83-E6C5-003F-280F-B6540CAC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Más </a:t>
            </a:r>
            <a:r>
              <a:rPr lang="en-US" dirty="0" err="1"/>
              <a:t>megoldások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AA87-52C5-001B-72E3-CD0ACBC9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051" cy="4351338"/>
          </a:xfrm>
        </p:spPr>
        <p:txBody>
          <a:bodyPr/>
          <a:lstStyle/>
          <a:p>
            <a:r>
              <a:rPr lang="en-US" dirty="0"/>
              <a:t>Tokarsky 4 </a:t>
            </a:r>
            <a:r>
              <a:rPr lang="en-US" dirty="0" err="1"/>
              <a:t>oldalú</a:t>
            </a:r>
            <a:r>
              <a:rPr lang="en-US" dirty="0"/>
              <a:t> </a:t>
            </a:r>
            <a:r>
              <a:rPr lang="en-US" dirty="0" err="1"/>
              <a:t>szobája</a:t>
            </a:r>
            <a:endParaRPr lang="en-US" dirty="0"/>
          </a:p>
          <a:p>
            <a:r>
              <a:rPr lang="en-US" dirty="0"/>
              <a:t>Belső </a:t>
            </a:r>
            <a:r>
              <a:rPr lang="en-US" dirty="0" err="1"/>
              <a:t>pontokra</a:t>
            </a:r>
            <a:r>
              <a:rPr lang="en-US" dirty="0"/>
              <a:t> 20 </a:t>
            </a:r>
            <a:r>
              <a:rPr lang="en-US" dirty="0" err="1"/>
              <a:t>oldalú</a:t>
            </a:r>
            <a:endParaRPr lang="en-US"/>
          </a:p>
          <a:p>
            <a:r>
              <a:rPr lang="en-US"/>
              <a:t>Lelievre</a:t>
            </a:r>
            <a:r>
              <a:rPr lang="en-US" dirty="0"/>
              <a:t>, Monteil, Weiss (2016): </a:t>
            </a:r>
            <a:r>
              <a:rPr lang="en-US" dirty="0" err="1"/>
              <a:t>bármilyen</a:t>
            </a:r>
            <a:r>
              <a:rPr lang="en-US" dirty="0"/>
              <a:t> </a:t>
            </a:r>
            <a:r>
              <a:rPr lang="en-US" dirty="0" err="1"/>
              <a:t>racionális</a:t>
            </a:r>
            <a:r>
              <a:rPr lang="en-US" dirty="0"/>
              <a:t> </a:t>
            </a:r>
            <a:r>
              <a:rPr lang="en-US" dirty="0" err="1"/>
              <a:t>szögű</a:t>
            </a:r>
            <a:r>
              <a:rPr lang="en-US" dirty="0"/>
              <a:t> </a:t>
            </a:r>
            <a:r>
              <a:rPr lang="en-US" dirty="0" err="1"/>
              <a:t>sokszögben</a:t>
            </a:r>
            <a:r>
              <a:rPr lang="en-US" dirty="0"/>
              <a:t> </a:t>
            </a:r>
            <a:r>
              <a:rPr lang="en-US" dirty="0" err="1"/>
              <a:t>véges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pontból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bevilágítható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endParaRPr lang="en-US" dirty="0"/>
          </a:p>
          <a:p>
            <a:r>
              <a:rPr lang="en-US" dirty="0" err="1"/>
              <a:t>Wolecki</a:t>
            </a:r>
            <a:r>
              <a:rPr lang="en-US" dirty="0"/>
              <a:t> (2019):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véges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pontpár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világíthatja</a:t>
            </a:r>
            <a:r>
              <a:rPr lang="en-US" dirty="0"/>
              <a:t> meg </a:t>
            </a:r>
            <a:r>
              <a:rPr lang="en-US" dirty="0" err="1"/>
              <a:t>egymást</a:t>
            </a:r>
            <a:endParaRPr lang="en-US" dirty="0"/>
          </a:p>
        </p:txBody>
      </p:sp>
      <p:pic>
        <p:nvPicPr>
          <p:cNvPr id="5" name="Picture 4" descr="A purple line on a black background&#10;&#10;AI-generated content may be incorrect.">
            <a:extLst>
              <a:ext uri="{FF2B5EF4-FFF2-40B4-BE49-F238E27FC236}">
                <a16:creationId xmlns:a16="http://schemas.microsoft.com/office/drawing/2014/main" id="{51B053F0-EDFD-1430-9BD3-647135D86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43" y="681037"/>
            <a:ext cx="5330230" cy="1654209"/>
          </a:xfrm>
          <a:prstGeom prst="rect">
            <a:avLst/>
          </a:prstGeom>
        </p:spPr>
      </p:pic>
      <p:pic>
        <p:nvPicPr>
          <p:cNvPr id="7" name="Picture 6" descr="A purple line with green dots&#10;&#10;AI-generated content may be incorrect.">
            <a:extLst>
              <a:ext uri="{FF2B5EF4-FFF2-40B4-BE49-F238E27FC236}">
                <a16:creationId xmlns:a16="http://schemas.microsoft.com/office/drawing/2014/main" id="{5F110829-2547-8CD2-3D72-AEF84F7F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43" y="2758734"/>
            <a:ext cx="5330230" cy="36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0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9761-DCD5-C658-BDEA-B739BB5B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fényforrás</a:t>
            </a:r>
            <a:r>
              <a:rPr lang="en-US" dirty="0"/>
              <a:t>,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visszaverődés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82B02-A49D-4060-219C-0AC1543B8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45941" cy="44288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Art gallery problem: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/3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őrrel</a:t>
                </a:r>
                <a:r>
                  <a:rPr lang="en-US" dirty="0"/>
                  <a:t> </a:t>
                </a:r>
                <a:r>
                  <a:rPr lang="en-US" dirty="0" err="1"/>
                  <a:t>megoldható</a:t>
                </a:r>
                <a:r>
                  <a:rPr lang="en-US" dirty="0"/>
                  <a:t> </a:t>
                </a:r>
                <a:r>
                  <a:rPr lang="en-US" dirty="0" err="1"/>
                  <a:t>és</a:t>
                </a:r>
                <a:r>
                  <a:rPr lang="en-US" dirty="0"/>
                  <a:t> </a:t>
                </a:r>
                <a:r>
                  <a:rPr lang="en-US" dirty="0" err="1"/>
                  <a:t>néhány</a:t>
                </a:r>
                <a:r>
                  <a:rPr lang="en-US" dirty="0"/>
                  <a:t> </a:t>
                </a:r>
                <a:r>
                  <a:rPr lang="en-US" dirty="0" err="1"/>
                  <a:t>esetben</a:t>
                </a:r>
                <a:r>
                  <a:rPr lang="en-US" dirty="0"/>
                  <a:t> </a:t>
                </a:r>
                <a:r>
                  <a:rPr lang="en-US" dirty="0" err="1"/>
                  <a:t>szükséges</a:t>
                </a:r>
                <a:endParaRPr lang="en-US" dirty="0"/>
              </a:p>
              <a:p>
                <a:r>
                  <a:rPr lang="en-US" dirty="0" err="1"/>
                  <a:t>Kiszámítás</a:t>
                </a:r>
                <a:r>
                  <a:rPr lang="en-US" dirty="0"/>
                  <a:t>: </a:t>
                </a:r>
                <a:r>
                  <a:rPr lang="en-US" dirty="0" err="1"/>
                  <a:t>ilyen</a:t>
                </a:r>
                <a:r>
                  <a:rPr lang="en-US" dirty="0"/>
                  <a:t> </a:t>
                </a:r>
                <a:r>
                  <a:rPr lang="en-US" dirty="0" err="1"/>
                  <a:t>konstrukció</a:t>
                </a:r>
                <a:r>
                  <a:rPr lang="en-US" dirty="0"/>
                  <a:t> </a:t>
                </a:r>
                <a:r>
                  <a:rPr lang="en-US" dirty="0" err="1"/>
                  <a:t>megy</a:t>
                </a:r>
                <a:r>
                  <a:rPr lang="en-US" dirty="0"/>
                  <a:t> </a:t>
                </a:r>
                <a:r>
                  <a:rPr lang="en-US" dirty="0" err="1"/>
                  <a:t>gyorsan</a:t>
                </a:r>
                <a:r>
                  <a:rPr lang="en-US" dirty="0"/>
                  <a:t>, </a:t>
                </a:r>
                <a:r>
                  <a:rPr lang="en-US" dirty="0" err="1"/>
                  <a:t>az</a:t>
                </a:r>
                <a:r>
                  <a:rPr lang="en-US" dirty="0"/>
                  <a:t> </a:t>
                </a:r>
                <a:r>
                  <a:rPr lang="en-US" dirty="0" err="1"/>
                  <a:t>optimális</a:t>
                </a:r>
                <a:r>
                  <a:rPr lang="en-US" dirty="0"/>
                  <a:t> NP</a:t>
                </a:r>
              </a:p>
              <a:p>
                <a:r>
                  <a:rPr lang="en-US" dirty="0" err="1"/>
                  <a:t>Merőleges</a:t>
                </a:r>
                <a:r>
                  <a:rPr lang="en-US" dirty="0"/>
                  <a:t> </a:t>
                </a:r>
                <a:r>
                  <a:rPr lang="en-US" dirty="0" err="1"/>
                  <a:t>falakkal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Ha </a:t>
                </a:r>
                <a:r>
                  <a:rPr lang="en-US" dirty="0" err="1"/>
                  <a:t>csak</a:t>
                </a:r>
                <a:r>
                  <a:rPr lang="en-US" dirty="0"/>
                  <a:t> a </a:t>
                </a:r>
                <a:r>
                  <a:rPr lang="en-US" dirty="0" err="1"/>
                  <a:t>határra</a:t>
                </a:r>
                <a:r>
                  <a:rPr lang="en-US" dirty="0"/>
                  <a:t> </a:t>
                </a:r>
                <a:r>
                  <a:rPr lang="en-US" dirty="0" err="1"/>
                  <a:t>helyezhetőek</a:t>
                </a:r>
                <a:r>
                  <a:rPr lang="en-US" dirty="0"/>
                  <a:t>, </a:t>
                </a:r>
                <a:r>
                  <a:rPr lang="en-US" dirty="0" err="1"/>
                  <a:t>akkor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További</a:t>
                </a:r>
                <a:r>
                  <a:rPr lang="en-US" dirty="0"/>
                  <a:t> </a:t>
                </a:r>
                <a:r>
                  <a:rPr lang="en-US" dirty="0" err="1"/>
                  <a:t>vizsgált</a:t>
                </a:r>
                <a:r>
                  <a:rPr lang="en-US" dirty="0"/>
                  <a:t> </a:t>
                </a:r>
                <a:r>
                  <a:rPr lang="en-US" dirty="0" err="1"/>
                  <a:t>kérdések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 err="1"/>
                  <a:t>Rögzített</a:t>
                </a:r>
                <a:r>
                  <a:rPr lang="en-US" dirty="0"/>
                  <a:t> </a:t>
                </a:r>
                <a:r>
                  <a:rPr lang="en-US" dirty="0" err="1"/>
                  <a:t>források</a:t>
                </a:r>
                <a:r>
                  <a:rPr lang="en-US" dirty="0"/>
                  <a:t> </a:t>
                </a:r>
                <a:r>
                  <a:rPr lang="en-US" dirty="0" err="1"/>
                  <a:t>közti</a:t>
                </a:r>
                <a:r>
                  <a:rPr lang="en-US" dirty="0"/>
                  <a:t> </a:t>
                </a:r>
                <a:r>
                  <a:rPr lang="en-US" dirty="0" err="1"/>
                  <a:t>minimumtávolság</a:t>
                </a:r>
                <a:endParaRPr lang="en-US" dirty="0"/>
              </a:p>
              <a:p>
                <a:pPr lvl="1"/>
                <a:r>
                  <a:rPr lang="en-US" dirty="0" err="1"/>
                  <a:t>Lyukakkal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82B02-A49D-4060-219C-0AC1543B8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45941" cy="4428871"/>
              </a:xfrm>
              <a:blipFill>
                <a:blip r:embed="rId2"/>
                <a:stretch>
                  <a:fillRect l="-1627" t="-3026" b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2233172F-CE90-A8A3-5771-6C2B5769C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74" y="4514125"/>
            <a:ext cx="4954432" cy="1869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ABB642-2164-6CE4-8828-1E0AC4C36E55}"/>
              </a:ext>
            </a:extLst>
          </p:cNvPr>
          <p:cNvSpPr txBox="1"/>
          <p:nvPr/>
        </p:nvSpPr>
        <p:spPr>
          <a:xfrm>
            <a:off x="4469882" y="6518394"/>
            <a:ext cx="7800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https://the-it-ninja.blogspot.com/2019/05/the-art-gallery-problem-mathematical.html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F87B-8635-D284-3DFE-E4FC3CB07C16}"/>
              </a:ext>
            </a:extLst>
          </p:cNvPr>
          <p:cNvSpPr txBox="1"/>
          <p:nvPr/>
        </p:nvSpPr>
        <p:spPr>
          <a:xfrm>
            <a:off x="8370180" y="6267019"/>
            <a:ext cx="3792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5"/>
              </a:rPr>
              <a:t>https://fisherpub.sjf.edu/ur/vol23/iss1/7/</a:t>
            </a:r>
            <a:endParaRPr lang="en-US" sz="1600" dirty="0"/>
          </a:p>
        </p:txBody>
      </p:sp>
      <p:pic>
        <p:nvPicPr>
          <p:cNvPr id="9" name="Picture 8" descr="A colorful arrows pointing upwards&#10;&#10;AI-generated content may be incorrect.">
            <a:extLst>
              <a:ext uri="{FF2B5EF4-FFF2-40B4-BE49-F238E27FC236}">
                <a16:creationId xmlns:a16="http://schemas.microsoft.com/office/drawing/2014/main" id="{29E8CFE2-C59B-6159-0078-F0C81C74B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75" y="1258215"/>
            <a:ext cx="4955600" cy="31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DE20-A26D-FB71-3F2C-3FBC5781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 is a raytracing?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6BE6C-E620-3904-1D0F-EDD607E2A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Valósághű</a:t>
            </a:r>
            <a:r>
              <a:rPr lang="en-US" dirty="0"/>
              <a:t> </a:t>
            </a:r>
            <a:r>
              <a:rPr lang="en-US" dirty="0" err="1"/>
              <a:t>fény-árnyék</a:t>
            </a:r>
            <a:r>
              <a:rPr lang="en-US" dirty="0"/>
              <a:t> </a:t>
            </a:r>
            <a:r>
              <a:rPr lang="en-US" dirty="0" err="1"/>
              <a:t>hatásokat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elérni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fénysugarak</a:t>
            </a:r>
            <a:r>
              <a:rPr lang="en-US" dirty="0"/>
              <a:t> </a:t>
            </a:r>
            <a:r>
              <a:rPr lang="en-US" dirty="0" err="1"/>
              <a:t>útját</a:t>
            </a:r>
            <a:r>
              <a:rPr lang="en-US" dirty="0"/>
              <a:t> </a:t>
            </a:r>
            <a:r>
              <a:rPr lang="en-US" dirty="0" err="1"/>
              <a:t>határozzuk</a:t>
            </a:r>
            <a:r>
              <a:rPr lang="en-US" dirty="0"/>
              <a:t> meg</a:t>
            </a:r>
          </a:p>
        </p:txBody>
      </p:sp>
      <p:pic>
        <p:nvPicPr>
          <p:cNvPr id="5" name="Picture 4" descr="A car with a sun behind it&#10;&#10;AI-generated content may be incorrect.">
            <a:extLst>
              <a:ext uri="{FF2B5EF4-FFF2-40B4-BE49-F238E27FC236}">
                <a16:creationId xmlns:a16="http://schemas.microsoft.com/office/drawing/2014/main" id="{F1873341-4EF2-5322-BCFC-9F4DF6F5B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13" y="2893672"/>
            <a:ext cx="9604574" cy="3841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BC1AF-8996-2E07-A524-AF65627D7327}"/>
              </a:ext>
            </a:extLst>
          </p:cNvPr>
          <p:cNvSpPr txBox="1"/>
          <p:nvPr/>
        </p:nvSpPr>
        <p:spPr>
          <a:xfrm>
            <a:off x="4681483" y="25906"/>
            <a:ext cx="756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Borítókép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https://en.chessbase.com/post/chessbase-15-tutorial-chess-images-with-raytracing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689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A0BC-258A-0BFF-4660-09DDD73E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Tükörfalú</a:t>
            </a:r>
            <a:r>
              <a:rPr lang="en-US" dirty="0"/>
              <a:t> </a:t>
            </a:r>
            <a:r>
              <a:rPr lang="en-US" dirty="0" err="1"/>
              <a:t>labirintus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06C38-88E7-FD9F-D0BE-2468C0454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/>
          <a:lstStyle/>
          <a:p>
            <a:r>
              <a:rPr lang="en-US" dirty="0"/>
              <a:t>Az </a:t>
            </a:r>
            <a:r>
              <a:rPr lang="en-US" dirty="0" err="1"/>
              <a:t>előzőek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 </a:t>
            </a:r>
            <a:r>
              <a:rPr lang="en-US" dirty="0" err="1"/>
              <a:t>biztosan</a:t>
            </a:r>
            <a:r>
              <a:rPr lang="en-US" dirty="0"/>
              <a:t> </a:t>
            </a:r>
            <a:r>
              <a:rPr lang="en-US" dirty="0" err="1"/>
              <a:t>kilátunk</a:t>
            </a:r>
            <a:endParaRPr lang="en-US" dirty="0"/>
          </a:p>
          <a:p>
            <a:r>
              <a:rPr lang="en-US" dirty="0" err="1"/>
              <a:t>Érdekes</a:t>
            </a:r>
            <a:r>
              <a:rPr lang="en-US" dirty="0"/>
              <a:t> </a:t>
            </a:r>
            <a:r>
              <a:rPr lang="en-US" dirty="0" err="1"/>
              <a:t>speciális</a:t>
            </a:r>
            <a:r>
              <a:rPr lang="en-US" dirty="0"/>
              <a:t> </a:t>
            </a:r>
            <a:r>
              <a:rPr lang="en-US" dirty="0" err="1"/>
              <a:t>esetek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Négyzetrácsalapú</a:t>
            </a:r>
            <a:endParaRPr lang="en-US" dirty="0"/>
          </a:p>
          <a:p>
            <a:pPr lvl="1"/>
            <a:r>
              <a:rPr lang="en-US" dirty="0" err="1"/>
              <a:t>Fentről-lefelé</a:t>
            </a:r>
            <a:r>
              <a:rPr lang="en-US" dirty="0"/>
              <a:t> </a:t>
            </a:r>
            <a:r>
              <a:rPr lang="en-US" dirty="0" err="1"/>
              <a:t>szintenkénti</a:t>
            </a:r>
            <a:endParaRPr lang="en-US" dirty="0"/>
          </a:p>
          <a:p>
            <a:pPr lvl="1"/>
            <a:r>
              <a:rPr lang="en-US" dirty="0" err="1"/>
              <a:t>Koncentrikus</a:t>
            </a:r>
            <a:r>
              <a:rPr lang="en-US" dirty="0"/>
              <a:t> </a:t>
            </a:r>
            <a:r>
              <a:rPr lang="en-US" dirty="0" err="1"/>
              <a:t>körökön</a:t>
            </a:r>
            <a:endParaRPr lang="en-US" dirty="0"/>
          </a:p>
          <a:p>
            <a:r>
              <a:rPr lang="en-US" dirty="0" err="1"/>
              <a:t>Brachistochron</a:t>
            </a:r>
            <a:r>
              <a:rPr lang="en-US" dirty="0"/>
              <a:t>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legrövidebb</a:t>
            </a:r>
            <a:r>
              <a:rPr lang="en-US" dirty="0"/>
              <a:t> </a:t>
            </a:r>
            <a:r>
              <a:rPr lang="en-US" dirty="0" err="1"/>
              <a:t>utat</a:t>
            </a:r>
            <a:r>
              <a:rPr lang="en-US" dirty="0"/>
              <a:t> </a:t>
            </a:r>
            <a:r>
              <a:rPr lang="en-US" dirty="0" err="1"/>
              <a:t>kereső</a:t>
            </a:r>
            <a:r>
              <a:rPr lang="en-US" dirty="0"/>
              <a:t> </a:t>
            </a:r>
            <a:r>
              <a:rPr lang="en-US" dirty="0" err="1"/>
              <a:t>tulajdonsága</a:t>
            </a:r>
            <a:endParaRPr lang="en-US" dirty="0"/>
          </a:p>
          <a:p>
            <a:r>
              <a:rPr lang="en-US" dirty="0"/>
              <a:t>Ha </a:t>
            </a:r>
            <a:r>
              <a:rPr lang="en-US" dirty="0" err="1"/>
              <a:t>mindig</a:t>
            </a:r>
            <a:r>
              <a:rPr lang="en-US" dirty="0"/>
              <a:t> a </a:t>
            </a:r>
            <a:r>
              <a:rPr lang="en-US" dirty="0" err="1"/>
              <a:t>cél</a:t>
            </a:r>
            <a:r>
              <a:rPr lang="en-US" dirty="0"/>
              <a:t> </a:t>
            </a:r>
            <a:r>
              <a:rPr lang="en-US" dirty="0" err="1"/>
              <a:t>képét</a:t>
            </a:r>
            <a:r>
              <a:rPr lang="en-US" dirty="0"/>
              <a:t> </a:t>
            </a:r>
            <a:r>
              <a:rPr lang="en-US" dirty="0" err="1"/>
              <a:t>követjük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garantáltan</a:t>
            </a:r>
            <a:r>
              <a:rPr lang="en-US" dirty="0"/>
              <a:t> </a:t>
            </a:r>
            <a:r>
              <a:rPr lang="en-US" dirty="0" err="1"/>
              <a:t>kijutunk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341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911F-0B46-549D-889F-DDC33039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Tükörerdő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F0DBB-C17D-A975-2E7C-96EC3F00B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3270" cy="4351338"/>
          </a:xfrm>
        </p:spPr>
        <p:txBody>
          <a:bodyPr/>
          <a:lstStyle/>
          <a:p>
            <a:r>
              <a:rPr lang="en-US" dirty="0" err="1"/>
              <a:t>Végtelen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legrövidebb</a:t>
            </a:r>
            <a:r>
              <a:rPr lang="en-US" dirty="0"/>
              <a:t> </a:t>
            </a:r>
            <a:r>
              <a:rPr lang="en-US" dirty="0" err="1"/>
              <a:t>út</a:t>
            </a:r>
            <a:r>
              <a:rPr lang="en-US" dirty="0"/>
              <a:t> is </a:t>
            </a:r>
            <a:r>
              <a:rPr lang="en-US" dirty="0" err="1"/>
              <a:t>lehetséges</a:t>
            </a:r>
            <a:r>
              <a:rPr lang="en-US" dirty="0"/>
              <a:t> </a:t>
            </a:r>
            <a:r>
              <a:rPr lang="en-US" dirty="0" err="1"/>
              <a:t>visszaverődő</a:t>
            </a:r>
            <a:r>
              <a:rPr lang="en-US" dirty="0"/>
              <a:t> </a:t>
            </a:r>
            <a:r>
              <a:rPr lang="en-US" dirty="0" err="1"/>
              <a:t>sokszögek</a:t>
            </a:r>
            <a:r>
              <a:rPr lang="en-US" dirty="0"/>
              <a:t> </a:t>
            </a:r>
            <a:r>
              <a:rPr lang="en-US" dirty="0" err="1"/>
              <a:t>rendszerében</a:t>
            </a:r>
            <a:endParaRPr lang="en-US" dirty="0"/>
          </a:p>
          <a:p>
            <a:r>
              <a:rPr lang="en-US" dirty="0" err="1"/>
              <a:t>Mindig</a:t>
            </a:r>
            <a:r>
              <a:rPr lang="en-US" dirty="0"/>
              <a:t> van </a:t>
            </a:r>
            <a:r>
              <a:rPr lang="en-US" dirty="0" err="1"/>
              <a:t>egy</a:t>
            </a:r>
            <a:r>
              <a:rPr lang="en-US" dirty="0"/>
              <a:t> ki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jutó</a:t>
            </a:r>
            <a:r>
              <a:rPr lang="en-US" dirty="0"/>
              <a:t> </a:t>
            </a:r>
            <a:r>
              <a:rPr lang="en-US" dirty="0" err="1"/>
              <a:t>sugár</a:t>
            </a:r>
            <a:r>
              <a:rPr lang="en-US" dirty="0"/>
              <a:t> sima </a:t>
            </a:r>
            <a:r>
              <a:rPr lang="en-US" dirty="0" err="1"/>
              <a:t>konvex</a:t>
            </a:r>
            <a:r>
              <a:rPr lang="en-US" dirty="0"/>
              <a:t> </a:t>
            </a:r>
            <a:r>
              <a:rPr lang="en-US" dirty="0" err="1"/>
              <a:t>alakzatok</a:t>
            </a:r>
            <a:r>
              <a:rPr lang="en-US" dirty="0"/>
              <a:t> </a:t>
            </a:r>
            <a:r>
              <a:rPr lang="en-US" dirty="0" err="1"/>
              <a:t>közt</a:t>
            </a:r>
            <a:endParaRPr lang="en-US" dirty="0"/>
          </a:p>
          <a:p>
            <a:pPr lvl="1"/>
            <a:r>
              <a:rPr lang="en-US" dirty="0"/>
              <a:t>Ha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egyenes</a:t>
            </a:r>
            <a:r>
              <a:rPr lang="en-US" dirty="0"/>
              <a:t> </a:t>
            </a:r>
            <a:r>
              <a:rPr lang="en-US" dirty="0" err="1"/>
              <a:t>legfeljebb</a:t>
            </a:r>
            <a:r>
              <a:rPr lang="en-US" dirty="0"/>
              <a:t>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alakzatot</a:t>
            </a:r>
            <a:r>
              <a:rPr lang="en-US" dirty="0"/>
              <a:t> </a:t>
            </a:r>
            <a:r>
              <a:rPr lang="en-US" dirty="0" err="1"/>
              <a:t>metsz</a:t>
            </a:r>
            <a:r>
              <a:rPr lang="en-US" dirty="0"/>
              <a:t>, </a:t>
            </a:r>
            <a:r>
              <a:rPr lang="en-US" dirty="0" err="1"/>
              <a:t>tetszőleges</a:t>
            </a:r>
            <a:r>
              <a:rPr lang="en-US" dirty="0"/>
              <a:t> </a:t>
            </a:r>
          </a:p>
          <a:p>
            <a:r>
              <a:rPr lang="en-US" dirty="0"/>
              <a:t>Meg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oldott</a:t>
            </a:r>
            <a:r>
              <a:rPr lang="en-US" dirty="0"/>
              <a:t>: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-e </a:t>
            </a:r>
            <a:r>
              <a:rPr lang="en-US" dirty="0" err="1"/>
              <a:t>zárni</a:t>
            </a:r>
            <a:r>
              <a:rPr lang="en-US" dirty="0"/>
              <a:t> </a:t>
            </a:r>
            <a:r>
              <a:rPr lang="en-US" dirty="0" err="1"/>
              <a:t>körtükrökkel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fényforrást</a:t>
            </a:r>
            <a:r>
              <a:rPr lang="en-US" dirty="0"/>
              <a:t>?</a:t>
            </a:r>
          </a:p>
        </p:txBody>
      </p:sp>
      <p:pic>
        <p:nvPicPr>
          <p:cNvPr id="5" name="Picture 4" descr="A close-up of a red and white background&#10;&#10;AI-generated content may be incorrect.">
            <a:extLst>
              <a:ext uri="{FF2B5EF4-FFF2-40B4-BE49-F238E27FC236}">
                <a16:creationId xmlns:a16="http://schemas.microsoft.com/office/drawing/2014/main" id="{1FBB82D7-11CC-D5DC-688F-B45C791DF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12" y="586615"/>
            <a:ext cx="5268266" cy="5386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1644D-FC45-4BBF-E7EA-6ACD310D102F}"/>
              </a:ext>
            </a:extLst>
          </p:cNvPr>
          <p:cNvSpPr txBox="1"/>
          <p:nvPr/>
        </p:nvSpPr>
        <p:spPr>
          <a:xfrm>
            <a:off x="10165255" y="6086719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Joseph O'Rourke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7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373F-05DA-0905-3F51-01B32A94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182" y="2592154"/>
            <a:ext cx="10515600" cy="879887"/>
          </a:xfrm>
        </p:spPr>
        <p:txBody>
          <a:bodyPr>
            <a:normAutofit/>
          </a:bodyPr>
          <a:lstStyle/>
          <a:p>
            <a:r>
              <a:rPr lang="en-US" sz="4000" dirty="0" err="1"/>
              <a:t>Források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E4CEF-08A1-ED00-1DE2-7172462AD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9718"/>
            <a:ext cx="10515600" cy="3192361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333333"/>
                </a:solidFill>
                <a:effectLst/>
              </a:rPr>
              <a:t>Direct and Fast Ray Tracing of NURBS Surfaces </a:t>
            </a:r>
            <a:r>
              <a:rPr lang="en-US" sz="2400" i="0" dirty="0">
                <a:solidFill>
                  <a:srgbClr val="333333"/>
                </a:solidFill>
                <a:effectLst/>
              </a:rPr>
              <a:t>(</a:t>
            </a:r>
            <a:r>
              <a:rPr lang="en-US" sz="2400" dirty="0"/>
              <a:t>Oliver Abert; Markus Geimer; Stefan Muller)</a:t>
            </a:r>
          </a:p>
          <a:p>
            <a:r>
              <a:rPr lang="en-US" sz="2400" b="1" dirty="0"/>
              <a:t>An Efficient and Stable Ray Tracing Algorithm for Parametric Surfaces </a:t>
            </a:r>
            <a:r>
              <a:rPr lang="en-US" sz="2400" dirty="0"/>
              <a:t>(</a:t>
            </a:r>
            <a:r>
              <a:rPr lang="en-US" sz="2400" dirty="0" err="1"/>
              <a:t>Shyue</a:t>
            </a:r>
            <a:r>
              <a:rPr lang="en-US" sz="2400" dirty="0"/>
              <a:t>-Wu Wang; Zen-Chung Shih; </a:t>
            </a:r>
            <a:r>
              <a:rPr lang="en-US" sz="2400" dirty="0" err="1"/>
              <a:t>Ruei-Chuan</a:t>
            </a:r>
            <a:r>
              <a:rPr lang="en-US" sz="2400" dirty="0"/>
              <a:t> Chang)</a:t>
            </a:r>
            <a:endParaRPr lang="hu-HU" sz="2400" dirty="0"/>
          </a:p>
          <a:p>
            <a:r>
              <a:rPr lang="en-US" sz="2400" b="1" dirty="0"/>
              <a:t>Improving raytracing performance with the Radeon™ Raytracing Analyzer (RRA)</a:t>
            </a:r>
            <a:r>
              <a:rPr lang="hu-HU" sz="2400" b="1" dirty="0"/>
              <a:t> </a:t>
            </a:r>
            <a:r>
              <a:rPr lang="hu-HU" sz="2400" dirty="0"/>
              <a:t>(David </a:t>
            </a:r>
            <a:r>
              <a:rPr lang="hu-HU" sz="2400" dirty="0" err="1"/>
              <a:t>DiGioia</a:t>
            </a:r>
            <a:r>
              <a:rPr lang="hu-HU" sz="2400" dirty="0"/>
              <a:t>)</a:t>
            </a:r>
          </a:p>
          <a:p>
            <a:r>
              <a:rPr lang="en-US" sz="2400" b="1" dirty="0"/>
              <a:t>Practical Tips for Optimizing Ray Tracing</a:t>
            </a:r>
            <a:r>
              <a:rPr lang="hu-HU" sz="2400" b="1" dirty="0"/>
              <a:t> </a:t>
            </a:r>
            <a:r>
              <a:rPr lang="hu-HU" sz="2400" dirty="0"/>
              <a:t>(</a:t>
            </a:r>
            <a:r>
              <a:rPr lang="hu-HU" sz="2400" dirty="0" err="1"/>
              <a:t>Evgeny</a:t>
            </a:r>
            <a:r>
              <a:rPr lang="hu-HU" sz="2400" dirty="0"/>
              <a:t> </a:t>
            </a:r>
            <a:r>
              <a:rPr lang="hu-HU" sz="2400" dirty="0" err="1"/>
              <a:t>Makarov</a:t>
            </a:r>
            <a:r>
              <a:rPr lang="hu-HU" sz="2400" dirty="0"/>
              <a:t>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3CA84-01EE-265C-5386-2F1598303ECA}"/>
              </a:ext>
            </a:extLst>
          </p:cNvPr>
          <p:cNvSpPr txBox="1"/>
          <p:nvPr/>
        </p:nvSpPr>
        <p:spPr>
          <a:xfrm>
            <a:off x="885182" y="614477"/>
            <a:ext cx="834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/>
              <a:t>Speciális</a:t>
            </a:r>
            <a:r>
              <a:rPr lang="en-US" sz="3200" i="1" dirty="0"/>
              <a:t> </a:t>
            </a:r>
            <a:r>
              <a:rPr lang="en-US" sz="3200" i="1" dirty="0" err="1"/>
              <a:t>köszönet</a:t>
            </a:r>
            <a:r>
              <a:rPr lang="en-US" sz="3200" i="1" dirty="0"/>
              <a:t> </a:t>
            </a:r>
            <a:r>
              <a:rPr lang="en-US" sz="3200" i="1" dirty="0" err="1"/>
              <a:t>Slézia</a:t>
            </a:r>
            <a:r>
              <a:rPr lang="en-US" sz="3200" i="1" dirty="0"/>
              <a:t> </a:t>
            </a:r>
            <a:r>
              <a:rPr lang="en-US" sz="3200" i="1" dirty="0" err="1"/>
              <a:t>Dávidnak</a:t>
            </a:r>
            <a:r>
              <a:rPr lang="en-US" sz="3200" i="1" dirty="0"/>
              <a:t> a </a:t>
            </a:r>
            <a:r>
              <a:rPr lang="en-US" sz="3200" i="1" dirty="0" err="1"/>
              <a:t>témához</a:t>
            </a:r>
            <a:r>
              <a:rPr lang="en-US" sz="3200" i="1" dirty="0"/>
              <a:t> </a:t>
            </a:r>
            <a:r>
              <a:rPr lang="en-US" sz="3200" i="1" dirty="0" err="1"/>
              <a:t>kapcsolódó</a:t>
            </a:r>
            <a:r>
              <a:rPr lang="en-US" sz="3200" i="1" dirty="0"/>
              <a:t> </a:t>
            </a:r>
            <a:r>
              <a:rPr lang="en-US" sz="3200" i="1" dirty="0" err="1"/>
              <a:t>észrevételeiért</a:t>
            </a:r>
            <a:r>
              <a:rPr lang="en-US" sz="3200" i="1" dirty="0"/>
              <a:t> </a:t>
            </a:r>
            <a:r>
              <a:rPr lang="en-US" sz="3200" i="1" dirty="0" err="1"/>
              <a:t>és</a:t>
            </a:r>
            <a:r>
              <a:rPr lang="en-US" sz="3200" i="1" dirty="0"/>
              <a:t> </a:t>
            </a:r>
            <a:r>
              <a:rPr lang="en-US" sz="3200" i="1" dirty="0" err="1"/>
              <a:t>ötleteiért</a:t>
            </a:r>
            <a:r>
              <a:rPr lang="en-US" sz="3200" i="1" dirty="0"/>
              <a:t>!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80ECB-5E4B-C890-862B-4E0FAF20ADD8}"/>
              </a:ext>
            </a:extLst>
          </p:cNvPr>
          <p:cNvSpPr txBox="1"/>
          <p:nvPr/>
        </p:nvSpPr>
        <p:spPr>
          <a:xfrm>
            <a:off x="885182" y="2017594"/>
            <a:ext cx="488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david.meljan</a:t>
            </a:r>
            <a:r>
              <a:rPr lang="en-US" sz="2400" dirty="0"/>
              <a:t> </a:t>
            </a:r>
            <a:r>
              <a:rPr lang="en-US" sz="2400" i="1" dirty="0" err="1"/>
              <a:t>kukac</a:t>
            </a:r>
            <a:r>
              <a:rPr lang="en-US" sz="2400" dirty="0"/>
              <a:t> </a:t>
            </a:r>
            <a:r>
              <a:rPr lang="en-US" sz="2400" dirty="0" err="1"/>
              <a:t>gmail</a:t>
            </a:r>
            <a:r>
              <a:rPr lang="en-US" sz="2400" dirty="0"/>
              <a:t> </a:t>
            </a:r>
            <a:r>
              <a:rPr lang="en-US" sz="2400" i="1" dirty="0" err="1"/>
              <a:t>pont</a:t>
            </a:r>
            <a:r>
              <a:rPr lang="en-US" sz="2400" dirty="0"/>
              <a:t> 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6856C-355E-5EEF-179B-AE51D36D07DE}"/>
              </a:ext>
            </a:extLst>
          </p:cNvPr>
          <p:cNvSpPr txBox="1"/>
          <p:nvPr/>
        </p:nvSpPr>
        <p:spPr>
          <a:xfrm>
            <a:off x="6643990" y="2012407"/>
            <a:ext cx="5175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 action="ppaction://hlinkfile"/>
              </a:rPr>
              <a:t>meljandavid.github.io/raytracing.html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36FBF5-78BA-F694-EC69-330CF40AA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3831" y="99314"/>
            <a:ext cx="1904299" cy="192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8A7E-9BDF-A8C8-4400-5E810928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Főbb</a:t>
            </a:r>
            <a:r>
              <a:rPr lang="en-US" dirty="0"/>
              <a:t> </a:t>
            </a:r>
            <a:r>
              <a:rPr lang="en-US" dirty="0" err="1"/>
              <a:t>lépések</a:t>
            </a:r>
            <a:r>
              <a:rPr lang="en-US" dirty="0"/>
              <a:t> 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56534-EED3-4AE7-C81E-E19BBE746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9376" cy="1603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Emission Theory: </a:t>
            </a:r>
            <a:r>
              <a:rPr lang="en-US" dirty="0" err="1"/>
              <a:t>nem</a:t>
            </a:r>
            <a:r>
              <a:rPr lang="en-US" dirty="0"/>
              <a:t> a nap </a:t>
            </a:r>
            <a:r>
              <a:rPr lang="en-US" dirty="0" err="1"/>
              <a:t>világít</a:t>
            </a:r>
            <a:r>
              <a:rPr lang="en-US" dirty="0"/>
              <a:t>, a </a:t>
            </a:r>
            <a:r>
              <a:rPr lang="en-US" dirty="0" err="1"/>
              <a:t>sugarak</a:t>
            </a:r>
            <a:r>
              <a:rPr lang="en-US" dirty="0"/>
              <a:t> a </a:t>
            </a:r>
            <a:r>
              <a:rPr lang="en-US" dirty="0" err="1"/>
              <a:t>szemből</a:t>
            </a:r>
            <a:r>
              <a:rPr lang="en-US" dirty="0"/>
              <a:t> </a:t>
            </a:r>
            <a:r>
              <a:rPr lang="en-US" dirty="0" err="1"/>
              <a:t>indulnak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gyakorlatban</a:t>
            </a:r>
            <a:r>
              <a:rPr lang="en-US" dirty="0"/>
              <a:t>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irreleváns</a:t>
            </a:r>
            <a:r>
              <a:rPr lang="en-US" dirty="0"/>
              <a:t> </a:t>
            </a:r>
            <a:r>
              <a:rPr lang="en-US" dirty="0" err="1"/>
              <a:t>fénysugarat</a:t>
            </a:r>
            <a:r>
              <a:rPr lang="en-US" dirty="0"/>
              <a:t> </a:t>
            </a:r>
            <a:r>
              <a:rPr lang="en-US" dirty="0" err="1"/>
              <a:t>elengedhetünk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15870-D3A3-EEB8-76C6-B6469A35D5D9}"/>
              </a:ext>
            </a:extLst>
          </p:cNvPr>
          <p:cNvSpPr txBox="1"/>
          <p:nvPr/>
        </p:nvSpPr>
        <p:spPr>
          <a:xfrm>
            <a:off x="6501652" y="6228420"/>
            <a:ext cx="5599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By Deutsche </a:t>
            </a:r>
            <a:r>
              <a:rPr lang="en-US" sz="1600" dirty="0" err="1"/>
              <a:t>Fotothek</a:t>
            </a:r>
            <a:r>
              <a:rPr lang="en-US" sz="1600" dirty="0"/>
              <a:t>, Public Domain</a:t>
            </a:r>
          </a:p>
          <a:p>
            <a:r>
              <a:rPr lang="en-US" sz="1600" dirty="0">
                <a:hlinkClick r:id="rId2"/>
              </a:rPr>
              <a:t>https://commons.wikimedia.org/w/index.php?curid=6480794</a:t>
            </a:r>
            <a:endParaRPr lang="en-US" sz="1600" dirty="0"/>
          </a:p>
        </p:txBody>
      </p:sp>
      <p:pic>
        <p:nvPicPr>
          <p:cNvPr id="6" name="Picture 5" descr="A black and white drawing of two people&#10;&#10;AI-generated content may be incorrect.">
            <a:extLst>
              <a:ext uri="{FF2B5EF4-FFF2-40B4-BE49-F238E27FC236}">
                <a16:creationId xmlns:a16="http://schemas.microsoft.com/office/drawing/2014/main" id="{02FD511F-DDB6-91A4-0914-8164F3C64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790" y="208321"/>
            <a:ext cx="3632383" cy="58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6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413F-35C9-60EC-1882-CE9D86224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4065" cy="1325563"/>
          </a:xfrm>
        </p:spPr>
        <p:txBody>
          <a:bodyPr/>
          <a:lstStyle/>
          <a:p>
            <a:r>
              <a:rPr lang="en-US" dirty="0" err="1"/>
              <a:t>Főbb</a:t>
            </a:r>
            <a:r>
              <a:rPr lang="en-US" dirty="0"/>
              <a:t> </a:t>
            </a:r>
            <a:r>
              <a:rPr lang="en-US" dirty="0" err="1"/>
              <a:t>lépések</a:t>
            </a:r>
            <a:r>
              <a:rPr lang="en-US" dirty="0"/>
              <a:t> 2.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FEC5-BC89-6A06-2945-CBF7F01CD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4065" cy="4351338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kamerából</a:t>
            </a:r>
            <a:r>
              <a:rPr lang="en-US" dirty="0"/>
              <a:t> </a:t>
            </a:r>
            <a:r>
              <a:rPr lang="en-US" dirty="0" err="1"/>
              <a:t>pixelenként</a:t>
            </a:r>
            <a:r>
              <a:rPr lang="en-US" dirty="0"/>
              <a:t> </a:t>
            </a:r>
            <a:r>
              <a:rPr lang="en-US" dirty="0" err="1"/>
              <a:t>kilövünk</a:t>
            </a:r>
            <a:r>
              <a:rPr lang="en-US" dirty="0"/>
              <a:t> </a:t>
            </a:r>
            <a:r>
              <a:rPr lang="en-US" dirty="0" err="1"/>
              <a:t>fénysugarakat</a:t>
            </a:r>
            <a:r>
              <a:rPr lang="en-US" dirty="0"/>
              <a:t>, </a:t>
            </a:r>
            <a:r>
              <a:rPr lang="en-US" dirty="0" err="1"/>
              <a:t>megkeressük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ütközési</a:t>
            </a:r>
            <a:r>
              <a:rPr lang="en-US" dirty="0"/>
              <a:t> </a:t>
            </a:r>
            <a:r>
              <a:rPr lang="en-US" dirty="0" err="1"/>
              <a:t>pontokat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kiszámoljuk</a:t>
            </a:r>
            <a:r>
              <a:rPr lang="en-US" dirty="0"/>
              <a:t> a </a:t>
            </a:r>
            <a:r>
              <a:rPr lang="en-US" dirty="0" err="1"/>
              <a:t>továbbvert</a:t>
            </a:r>
            <a:r>
              <a:rPr lang="en-US" dirty="0"/>
              <a:t> </a:t>
            </a:r>
            <a:r>
              <a:rPr lang="en-US" dirty="0" err="1"/>
              <a:t>sugár</a:t>
            </a:r>
            <a:r>
              <a:rPr lang="en-US" dirty="0"/>
              <a:t> </a:t>
            </a:r>
            <a:r>
              <a:rPr lang="en-US" dirty="0" err="1"/>
              <a:t>irányát</a:t>
            </a:r>
            <a:endParaRPr lang="en-US" dirty="0"/>
          </a:p>
          <a:p>
            <a:r>
              <a:rPr lang="en-US" dirty="0" err="1"/>
              <a:t>Folytatjuk</a:t>
            </a:r>
            <a:r>
              <a:rPr lang="en-US" dirty="0"/>
              <a:t>, </a:t>
            </a:r>
            <a:r>
              <a:rPr lang="en-US" dirty="0" err="1"/>
              <a:t>ameddig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fényforrást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találunk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fénynyalábhoz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fényerősséget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színt</a:t>
            </a:r>
            <a:r>
              <a:rPr lang="en-US" dirty="0"/>
              <a:t> </a:t>
            </a:r>
            <a:r>
              <a:rPr lang="en-US" dirty="0" err="1"/>
              <a:t>rendelve</a:t>
            </a:r>
            <a:r>
              <a:rPr lang="en-US" dirty="0"/>
              <a:t> </a:t>
            </a:r>
            <a:r>
              <a:rPr lang="en-US" dirty="0" err="1"/>
              <a:t>visszafele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By Nikolaus Leopold (Mangostaniko) - Own work, CC0, https://commons.wikimedia.org/w/index.php?curid=58447039">
            <a:extLst>
              <a:ext uri="{FF2B5EF4-FFF2-40B4-BE49-F238E27FC236}">
                <a16:creationId xmlns:a16="http://schemas.microsoft.com/office/drawing/2014/main" id="{AC82CE30-0110-C0C0-1313-C7BA975A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21" y="125849"/>
            <a:ext cx="5544065" cy="6225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9740F-365F-5C50-52A2-9745D1463F95}"/>
              </a:ext>
            </a:extLst>
          </p:cNvPr>
          <p:cNvSpPr txBox="1"/>
          <p:nvPr/>
        </p:nvSpPr>
        <p:spPr>
          <a:xfrm>
            <a:off x="2071561" y="6421371"/>
            <a:ext cx="1002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By Nikolaus Leopold (</a:t>
            </a:r>
            <a:r>
              <a:rPr lang="en-US" sz="1600" dirty="0" err="1"/>
              <a:t>Mangostaniko</a:t>
            </a:r>
            <a:r>
              <a:rPr lang="en-US" sz="1600" dirty="0"/>
              <a:t>) </a:t>
            </a:r>
            <a:r>
              <a:rPr lang="en-US" sz="1600" dirty="0">
                <a:hlinkClick r:id="rId3"/>
              </a:rPr>
              <a:t>https://commons.wikimedia.org/w/index.php?curid=58447039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499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0BDF-2C06-8DB2-919A-8412DD27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Problémák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javítások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4FE8A-0210-2461-F389-A762FC95C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934199" cy="4841875"/>
          </a:xfrm>
        </p:spPr>
        <p:txBody>
          <a:bodyPr>
            <a:normAutofit/>
          </a:bodyPr>
          <a:lstStyle/>
          <a:p>
            <a:r>
              <a:rPr lang="en-US" dirty="0"/>
              <a:t>Pont </a:t>
            </a:r>
            <a:r>
              <a:rPr lang="en-US" dirty="0" err="1"/>
              <a:t>elkerüli</a:t>
            </a:r>
            <a:r>
              <a:rPr lang="en-US" dirty="0"/>
              <a:t> a </a:t>
            </a:r>
            <a:r>
              <a:rPr lang="en-US" dirty="0" err="1"/>
              <a:t>fényforrást</a:t>
            </a:r>
            <a:endParaRPr lang="en-US" dirty="0"/>
          </a:p>
          <a:p>
            <a:pPr lvl="1"/>
            <a:r>
              <a:rPr lang="en-US" dirty="0" err="1"/>
              <a:t>Vágjuk</a:t>
            </a:r>
            <a:r>
              <a:rPr lang="en-US" dirty="0"/>
              <a:t> </a:t>
            </a:r>
            <a:r>
              <a:rPr lang="en-US" dirty="0" err="1"/>
              <a:t>szét</a:t>
            </a:r>
            <a:r>
              <a:rPr lang="en-US" dirty="0"/>
              <a:t> a </a:t>
            </a:r>
            <a:r>
              <a:rPr lang="en-US" dirty="0" err="1"/>
              <a:t>sugarat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irányba</a:t>
            </a:r>
            <a:r>
              <a:rPr lang="en-US" dirty="0"/>
              <a:t> </a:t>
            </a:r>
            <a:r>
              <a:rPr lang="en-US" dirty="0" err="1"/>
              <a:t>küldjük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, </a:t>
            </a:r>
            <a:r>
              <a:rPr lang="en-US" dirty="0" err="1"/>
              <a:t>súlyozva</a:t>
            </a:r>
            <a:r>
              <a:rPr lang="en-US" dirty="0"/>
              <a:t> </a:t>
            </a:r>
            <a:r>
              <a:rPr lang="en-US" dirty="0" err="1"/>
              <a:t>átlagoljunk</a:t>
            </a:r>
            <a:endParaRPr lang="en-US" dirty="0"/>
          </a:p>
          <a:p>
            <a:r>
              <a:rPr lang="en-US" dirty="0"/>
              <a:t>Nem </a:t>
            </a:r>
            <a:r>
              <a:rPr lang="en-US" dirty="0" err="1"/>
              <a:t>elég</a:t>
            </a:r>
            <a:r>
              <a:rPr lang="en-US" dirty="0"/>
              <a:t> </a:t>
            </a:r>
            <a:r>
              <a:rPr lang="en-US" dirty="0" err="1"/>
              <a:t>egyenletes</a:t>
            </a:r>
            <a:r>
              <a:rPr lang="en-US" dirty="0"/>
              <a:t> </a:t>
            </a:r>
            <a:r>
              <a:rPr lang="en-US" dirty="0" err="1"/>
              <a:t>eredmény</a:t>
            </a:r>
            <a:r>
              <a:rPr lang="en-US" dirty="0"/>
              <a:t>, </a:t>
            </a:r>
            <a:r>
              <a:rPr lang="en-US" dirty="0" err="1"/>
              <a:t>zaj</a:t>
            </a:r>
            <a:endParaRPr lang="en-US" dirty="0"/>
          </a:p>
          <a:p>
            <a:r>
              <a:rPr lang="hu-HU" dirty="0"/>
              <a:t>Megoldás: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fénysugár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ütközésnél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eloszlásnak</a:t>
            </a:r>
            <a:r>
              <a:rPr lang="en-US" dirty="0"/>
              <a:t> </a:t>
            </a:r>
            <a:r>
              <a:rPr lang="en-US" dirty="0" err="1"/>
              <a:t>megfelelően</a:t>
            </a:r>
            <a:r>
              <a:rPr lang="en-US" dirty="0"/>
              <a:t> </a:t>
            </a:r>
            <a:r>
              <a:rPr lang="en-US" dirty="0" err="1"/>
              <a:t>törjön</a:t>
            </a:r>
            <a:r>
              <a:rPr lang="en-US" dirty="0"/>
              <a:t>. </a:t>
            </a:r>
            <a:r>
              <a:rPr lang="en-US" dirty="0" err="1"/>
              <a:t>Ugyanonnan</a:t>
            </a:r>
            <a:r>
              <a:rPr lang="en-US" dirty="0"/>
              <a:t> </a:t>
            </a:r>
            <a:r>
              <a:rPr lang="en-US" dirty="0" err="1"/>
              <a:t>elindítva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szimulálja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elvárást</a:t>
            </a:r>
            <a:r>
              <a:rPr lang="en-US" dirty="0"/>
              <a:t>.</a:t>
            </a:r>
            <a:endParaRPr lang="hu-HU" dirty="0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716C843-2FE3-8969-E3D4-BE9FCAA90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1763359"/>
            <a:ext cx="3973165" cy="332349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42B110-9FFA-2AD0-793E-22898E81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46" y="-8011"/>
            <a:ext cx="6564924" cy="686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4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C6DE-B8CA-0218-8D13-EBF22FFF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48784" cy="1325563"/>
          </a:xfrm>
        </p:spPr>
        <p:txBody>
          <a:bodyPr/>
          <a:lstStyle/>
          <a:p>
            <a:r>
              <a:rPr lang="en-US" dirty="0" err="1"/>
              <a:t>További</a:t>
            </a:r>
            <a:r>
              <a:rPr lang="en-US" dirty="0"/>
              <a:t> </a:t>
            </a:r>
            <a:r>
              <a:rPr lang="en-US" dirty="0" err="1"/>
              <a:t>lehetőségek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C441-DCED-DF18-84E6-45D4EC2EC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6760" cy="4351338"/>
          </a:xfrm>
        </p:spPr>
        <p:txBody>
          <a:bodyPr/>
          <a:lstStyle/>
          <a:p>
            <a:r>
              <a:rPr lang="en-US" dirty="0" err="1"/>
              <a:t>Elmosódási</a:t>
            </a:r>
            <a:r>
              <a:rPr lang="en-US" dirty="0"/>
              <a:t> </a:t>
            </a:r>
            <a:r>
              <a:rPr lang="en-US" dirty="0" err="1"/>
              <a:t>effektek</a:t>
            </a:r>
            <a:r>
              <a:rPr lang="en-US" dirty="0"/>
              <a:t>:</a:t>
            </a:r>
            <a:r>
              <a:rPr lang="hu-HU" dirty="0"/>
              <a:t> </a:t>
            </a:r>
            <a:r>
              <a:rPr lang="en-US" dirty="0"/>
              <a:t>Ne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pontból</a:t>
            </a:r>
            <a:r>
              <a:rPr lang="en-US" dirty="0"/>
              <a:t> </a:t>
            </a:r>
            <a:r>
              <a:rPr lang="en-US" dirty="0" err="1"/>
              <a:t>induljanak</a:t>
            </a:r>
            <a:r>
              <a:rPr lang="en-US" dirty="0"/>
              <a:t> a </a:t>
            </a:r>
            <a:r>
              <a:rPr lang="en-US" dirty="0" err="1"/>
              <a:t>fénysugarak</a:t>
            </a:r>
            <a:r>
              <a:rPr lang="en-US" dirty="0"/>
              <a:t>, mint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emberi</a:t>
            </a:r>
            <a:r>
              <a:rPr lang="en-US" dirty="0"/>
              <a:t> </a:t>
            </a:r>
            <a:r>
              <a:rPr lang="en-US" dirty="0" err="1"/>
              <a:t>szemnél</a:t>
            </a:r>
            <a:endParaRPr lang="en-US" dirty="0"/>
          </a:p>
          <a:p>
            <a:r>
              <a:rPr lang="en-US" dirty="0" err="1"/>
              <a:t>Sakktáblás</a:t>
            </a:r>
            <a:r>
              <a:rPr lang="en-US" dirty="0"/>
              <a:t> </a:t>
            </a:r>
            <a:r>
              <a:rPr lang="en-US" dirty="0" err="1"/>
              <a:t>renderelés</a:t>
            </a:r>
            <a:r>
              <a:rPr lang="en-US" dirty="0"/>
              <a:t>,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képkockán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tartó</a:t>
            </a:r>
            <a:r>
              <a:rPr lang="en-US" dirty="0"/>
              <a:t> </a:t>
            </a:r>
            <a:r>
              <a:rPr lang="en-US" dirty="0" err="1"/>
              <a:t>átlagolás</a:t>
            </a:r>
            <a:r>
              <a:rPr lang="hu-HU" dirty="0"/>
              <a:t> (hibrid </a:t>
            </a:r>
            <a:r>
              <a:rPr lang="hu-HU" dirty="0" err="1"/>
              <a:t>renderelés</a:t>
            </a:r>
            <a:r>
              <a:rPr lang="hu-HU" dirty="0"/>
              <a:t>)</a:t>
            </a:r>
            <a:endParaRPr lang="en-US" dirty="0"/>
          </a:p>
          <a:p>
            <a:r>
              <a:rPr lang="hu-HU" dirty="0"/>
              <a:t>Zajszűrés k</a:t>
            </a:r>
            <a:r>
              <a:rPr lang="en-US" dirty="0" err="1"/>
              <a:t>onvulúció</a:t>
            </a:r>
            <a:r>
              <a:rPr lang="hu-HU" dirty="0" err="1"/>
              <a:t>val</a:t>
            </a:r>
            <a:r>
              <a:rPr lang="en-US" dirty="0"/>
              <a:t>, AI </a:t>
            </a:r>
            <a:r>
              <a:rPr lang="en-US" dirty="0" err="1"/>
              <a:t>eszközök</a:t>
            </a:r>
            <a:r>
              <a:rPr lang="hu-HU" dirty="0"/>
              <a:t>kel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3CB8A-B9D1-9359-48CA-698AF52C2E19}"/>
              </a:ext>
            </a:extLst>
          </p:cNvPr>
          <p:cNvSpPr txBox="1"/>
          <p:nvPr/>
        </p:nvSpPr>
        <p:spPr>
          <a:xfrm>
            <a:off x="0" y="6176963"/>
            <a:ext cx="6636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By Gilles Tran - </a:t>
            </a:r>
            <a:r>
              <a:rPr lang="en-US" sz="1600" dirty="0">
                <a:hlinkClick r:id="rId2"/>
              </a:rPr>
              <a:t>http://www.oyonale.com/modeles.php?lang=en&amp;page=40</a:t>
            </a:r>
          </a:p>
          <a:p>
            <a:r>
              <a:rPr lang="en-US" sz="1600" dirty="0">
                <a:hlinkClick r:id="rId3"/>
              </a:rPr>
              <a:t>https://youtu.be/Qz0KTGYJtUk?t=2134</a:t>
            </a:r>
            <a:endParaRPr lang="en-US" sz="1600" dirty="0"/>
          </a:p>
        </p:txBody>
      </p:sp>
      <p:pic>
        <p:nvPicPr>
          <p:cNvPr id="8" name="Picture 7" descr="A group of glasses with different colored liquid&#10;&#10;AI-generated content may be incorrect.">
            <a:extLst>
              <a:ext uri="{FF2B5EF4-FFF2-40B4-BE49-F238E27FC236}">
                <a16:creationId xmlns:a16="http://schemas.microsoft.com/office/drawing/2014/main" id="{FBE9AABF-DF6C-C33D-D58F-BDD87936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96" y="3652838"/>
            <a:ext cx="4017110" cy="3012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776FA-7787-C970-DBCD-BC74F679A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5460"/>
            <a:ext cx="5765006" cy="3547378"/>
          </a:xfrm>
          <a:prstGeom prst="rect">
            <a:avLst/>
          </a:prstGeom>
        </p:spPr>
      </p:pic>
      <p:pic>
        <p:nvPicPr>
          <p:cNvPr id="6146" name="Picture 2" descr="Temporal Filtering (aka Checkerboard Rendering) - Engine Features -  Developer Forum | Roblox">
            <a:extLst>
              <a:ext uri="{FF2B5EF4-FFF2-40B4-BE49-F238E27FC236}">
                <a16:creationId xmlns:a16="http://schemas.microsoft.com/office/drawing/2014/main" id="{BA1DD7D3-6593-4175-F8D9-26FBB3E9F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630" y="3652838"/>
            <a:ext cx="1744265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47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lass dragon statue with a light shining on it&#10;&#10;AI-generated content may be incorrect.">
            <a:extLst>
              <a:ext uri="{FF2B5EF4-FFF2-40B4-BE49-F238E27FC236}">
                <a16:creationId xmlns:a16="http://schemas.microsoft.com/office/drawing/2014/main" id="{5CBA3EB4-B308-5C3F-4906-F3197F6F3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483"/>
            <a:ext cx="12192000" cy="62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2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3FC1-369E-2B48-B8AC-E3BA4BAF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modellezzünk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71DF-48A6-FCCE-25AC-6F13CCA1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hatékony</a:t>
            </a:r>
            <a:r>
              <a:rPr lang="en-US" dirty="0"/>
              <a:t> </a:t>
            </a:r>
            <a:r>
              <a:rPr lang="en-US" dirty="0" err="1"/>
              <a:t>reprezentáció</a:t>
            </a:r>
            <a:r>
              <a:rPr lang="en-US" dirty="0"/>
              <a:t>, </a:t>
            </a:r>
            <a:r>
              <a:rPr lang="en-US" dirty="0" err="1"/>
              <a:t>egyúttal</a:t>
            </a:r>
            <a:r>
              <a:rPr lang="en-US" dirty="0"/>
              <a:t>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szerkeszthető</a:t>
            </a:r>
            <a:r>
              <a:rPr lang="hu-HU" dirty="0"/>
              <a:t> és transzformálható</a:t>
            </a:r>
          </a:p>
          <a:p>
            <a:r>
              <a:rPr lang="hu-HU" dirty="0"/>
              <a:t>Gyorsan számolhassunk metszéspontokat</a:t>
            </a:r>
          </a:p>
          <a:p>
            <a:r>
              <a:rPr lang="hu-HU" dirty="0"/>
              <a:t>Elemi (kúpszeletek) és </a:t>
            </a:r>
            <a:r>
              <a:rPr lang="hu-HU" dirty="0" err="1"/>
              <a:t>szabadkezű</a:t>
            </a:r>
            <a:r>
              <a:rPr lang="hu-HU" dirty="0"/>
              <a:t> alakzatokat is ábrázoljon</a:t>
            </a:r>
            <a:endParaRPr lang="en-US" dirty="0"/>
          </a:p>
          <a:p>
            <a:r>
              <a:rPr lang="en-US" dirty="0" err="1"/>
              <a:t>Hagyományos</a:t>
            </a:r>
            <a:r>
              <a:rPr lang="en-US" dirty="0"/>
              <a:t> </a:t>
            </a:r>
            <a:r>
              <a:rPr lang="en-US" dirty="0" err="1"/>
              <a:t>grafikával</a:t>
            </a:r>
            <a:r>
              <a:rPr lang="en-US" dirty="0"/>
              <a:t> </a:t>
            </a:r>
            <a:r>
              <a:rPr lang="en-US" dirty="0" err="1"/>
              <a:t>ellentétben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vetítünk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primitív</a:t>
            </a:r>
            <a:r>
              <a:rPr lang="en-US" dirty="0"/>
              <a:t> </a:t>
            </a:r>
            <a:r>
              <a:rPr lang="en-US" dirty="0" err="1"/>
              <a:t>háromszögekből</a:t>
            </a:r>
            <a:r>
              <a:rPr lang="en-US" dirty="0"/>
              <a:t> </a:t>
            </a:r>
            <a:r>
              <a:rPr lang="en-US" dirty="0" err="1"/>
              <a:t>felépíteni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memóriahatékonyabban</a:t>
            </a:r>
            <a:r>
              <a:rPr lang="en-US" dirty="0"/>
              <a:t> </a:t>
            </a:r>
            <a:r>
              <a:rPr lang="en-US" dirty="0" err="1"/>
              <a:t>közelíthetünk</a:t>
            </a:r>
            <a:r>
              <a:rPr lang="en-US" dirty="0"/>
              <a:t> </a:t>
            </a:r>
            <a:r>
              <a:rPr lang="en-US" dirty="0" err="1"/>
              <a:t>felületekkel</a:t>
            </a:r>
            <a:endParaRPr lang="hu-HU" dirty="0"/>
          </a:p>
          <a:p>
            <a:r>
              <a:rPr lang="en-US" dirty="0" err="1"/>
              <a:t>Feladat</a:t>
            </a:r>
            <a:r>
              <a:rPr lang="en-US" dirty="0"/>
              <a:t>: </a:t>
            </a:r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ismeretlen</a:t>
            </a:r>
            <a:r>
              <a:rPr lang="en-US" dirty="0"/>
              <a:t> parabola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pontja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pontbeli</a:t>
            </a:r>
            <a:r>
              <a:rPr lang="en-US" dirty="0"/>
              <a:t> </a:t>
            </a:r>
            <a:r>
              <a:rPr lang="en-US" dirty="0" err="1"/>
              <a:t>érintőegyenesei</a:t>
            </a:r>
            <a:r>
              <a:rPr lang="en-US" dirty="0"/>
              <a:t>. </a:t>
            </a:r>
            <a:r>
              <a:rPr lang="en-US" dirty="0" err="1"/>
              <a:t>Hány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parabola van?</a:t>
            </a:r>
          </a:p>
        </p:txBody>
      </p:sp>
    </p:spTree>
    <p:extLst>
      <p:ext uri="{BB962C8B-B14F-4D97-AF65-F5344CB8AC3E}">
        <p14:creationId xmlns:p14="http://schemas.microsoft.com/office/powerpoint/2010/main" val="115365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31E5-903F-8C10-C3AA-F9849580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Elemi geo!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E5D3E-E63A-C965-D59E-59B2F7412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1266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Használjuk a parabola </a:t>
                </a:r>
                <a:r>
                  <a:rPr lang="en-US" dirty="0" err="1"/>
                  <a:t>reflexív</a:t>
                </a:r>
                <a:r>
                  <a:rPr lang="en-US" dirty="0"/>
                  <a:t> </a:t>
                </a:r>
                <a:r>
                  <a:rPr lang="en-US" dirty="0" err="1"/>
                  <a:t>tulajdonságát</a:t>
                </a:r>
                <a:r>
                  <a:rPr lang="en-US" dirty="0"/>
                  <a:t> </a:t>
                </a:r>
                <a:r>
                  <a:rPr lang="en-US" dirty="0" err="1"/>
                  <a:t>és</a:t>
                </a:r>
                <a:r>
                  <a:rPr lang="en-US" dirty="0"/>
                  <a:t> </a:t>
                </a:r>
                <a:r>
                  <a:rPr lang="en-US" dirty="0" err="1"/>
                  <a:t>keressük</a:t>
                </a:r>
                <a:r>
                  <a:rPr lang="en-US" dirty="0"/>
                  <a:t> a </a:t>
                </a:r>
                <a:r>
                  <a:rPr lang="en-US" dirty="0" err="1"/>
                  <a:t>fúkuszpontot</a:t>
                </a:r>
                <a:r>
                  <a:rPr lang="en-US" dirty="0"/>
                  <a:t> a </a:t>
                </a:r>
                <a:r>
                  <a:rPr lang="en-US" dirty="0" err="1"/>
                  <a:t>vezéregyenes</a:t>
                </a:r>
                <a:r>
                  <a:rPr lang="en-US" dirty="0"/>
                  <a:t> </a:t>
                </a:r>
                <a:r>
                  <a:rPr lang="en-US" dirty="0" err="1"/>
                  <a:t>irányának</a:t>
                </a:r>
                <a:r>
                  <a:rPr lang="en-US" dirty="0"/>
                  <a:t> </a:t>
                </a:r>
                <a:r>
                  <a:rPr lang="en-US" dirty="0" err="1"/>
                  <a:t>forgatásával</a:t>
                </a:r>
                <a:r>
                  <a:rPr lang="en-US" dirty="0"/>
                  <a:t>! </a:t>
                </a:r>
                <a:r>
                  <a:rPr lang="en-US" dirty="0" err="1"/>
                  <a:t>Ez</a:t>
                </a:r>
                <a:r>
                  <a:rPr lang="en-US" dirty="0"/>
                  <a:t> </a:t>
                </a:r>
                <a:r>
                  <a:rPr lang="en-US" dirty="0" err="1"/>
                  <a:t>valójában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fókuszpont </a:t>
                </a:r>
                <a:r>
                  <a:rPr lang="en-US" dirty="0" err="1"/>
                  <a:t>körön</a:t>
                </a:r>
                <a:r>
                  <a:rPr lang="en-US" dirty="0"/>
                  <a:t> </a:t>
                </a:r>
                <a:r>
                  <a:rPr lang="en-US" dirty="0" err="1"/>
                  <a:t>mozgatásának</a:t>
                </a:r>
                <a:r>
                  <a:rPr lang="en-US" dirty="0"/>
                  <a:t> </a:t>
                </a:r>
                <a:r>
                  <a:rPr lang="en-US" dirty="0" err="1"/>
                  <a:t>felel</a:t>
                </a:r>
                <a:r>
                  <a:rPr lang="en-US" dirty="0"/>
                  <a:t> meg.</a:t>
                </a:r>
              </a:p>
              <a:p>
                <a:r>
                  <a:rPr lang="en-US" dirty="0" err="1"/>
                  <a:t>Folytonos</a:t>
                </a:r>
                <a:r>
                  <a:rPr lang="en-US" dirty="0"/>
                  <a:t> (</a:t>
                </a:r>
                <a:r>
                  <a:rPr lang="en-US" dirty="0" err="1"/>
                  <a:t>szigorúan</a:t>
                </a:r>
                <a:r>
                  <a:rPr lang="en-US" dirty="0"/>
                  <a:t> </a:t>
                </a:r>
                <a:r>
                  <a:rPr lang="en-US" dirty="0" err="1"/>
                  <a:t>monoton</a:t>
                </a:r>
                <a:r>
                  <a:rPr lang="en-US" dirty="0"/>
                  <a:t>) </a:t>
                </a:r>
                <a:r>
                  <a:rPr lang="en-US" dirty="0" err="1"/>
                  <a:t>függvény</a:t>
                </a:r>
                <a:r>
                  <a:rPr lang="en-US" dirty="0"/>
                  <a:t> </a:t>
                </a:r>
                <a:r>
                  <a:rPr lang="en-US" dirty="0" err="1"/>
                  <a:t>nullhelye</a:t>
                </a:r>
                <a:r>
                  <a:rPr lang="en-US" dirty="0"/>
                  <a:t> </a:t>
                </a:r>
                <a:r>
                  <a:rPr lang="en-US" dirty="0" err="1"/>
                  <a:t>kell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err="1"/>
                  <a:t>Másképp</a:t>
                </a:r>
                <a:r>
                  <a:rPr lang="en-US" dirty="0"/>
                  <a:t>: </a:t>
                </a:r>
                <a:r>
                  <a:rPr lang="en-US" dirty="0" err="1"/>
                  <a:t>Arkhimédesz</a:t>
                </a:r>
                <a:r>
                  <a:rPr lang="en-US" dirty="0"/>
                  <a:t> </a:t>
                </a:r>
                <a:r>
                  <a:rPr lang="en-US" dirty="0" err="1"/>
                  <a:t>lemmával</a:t>
                </a:r>
                <a:endParaRPr lang="en-US" dirty="0"/>
              </a:p>
              <a:p>
                <a:r>
                  <a:rPr lang="en-US" dirty="0" err="1"/>
                  <a:t>Alkalmazás</a:t>
                </a:r>
                <a:r>
                  <a:rPr lang="en-US" dirty="0"/>
                  <a:t>: </a:t>
                </a:r>
                <a:r>
                  <a:rPr lang="en-US" dirty="0" err="1"/>
                  <a:t>parabolacikk</a:t>
                </a:r>
                <a:r>
                  <a:rPr lang="en-US" dirty="0"/>
                  <a:t> </a:t>
                </a:r>
                <a:r>
                  <a:rPr lang="en-US" dirty="0" err="1"/>
                  <a:t>területének</a:t>
                </a:r>
                <a:r>
                  <a:rPr lang="en-US" dirty="0"/>
                  <a:t> </a:t>
                </a:r>
                <a:r>
                  <a:rPr lang="en-US" dirty="0" err="1"/>
                  <a:t>számolása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E5D3E-E63A-C965-D59E-59B2F7412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12666" cy="4351338"/>
              </a:xfrm>
              <a:blipFill>
                <a:blip r:embed="rId2"/>
                <a:stretch>
                  <a:fillRect l="-1611" t="-2381" r="-985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711F384-6C64-D51C-518B-E8E611FE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242" y="327226"/>
            <a:ext cx="3858163" cy="6077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6C9FC-7474-D306-5B69-A52608895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823" y="0"/>
            <a:ext cx="4041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A5BA74-AB56-EC5E-E592-578C2B11AA33}"/>
              </a:ext>
            </a:extLst>
          </p:cNvPr>
          <p:cNvSpPr txBox="1"/>
          <p:nvPr/>
        </p:nvSpPr>
        <p:spPr>
          <a:xfrm>
            <a:off x="1051777" y="6405024"/>
            <a:ext cx="4507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5"/>
              </a:rPr>
              <a:t>https://www.cut-the-knot.org/ctk/Parabola.shtml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314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947</TotalTime>
  <Words>1086</Words>
  <Application>Microsoft Office PowerPoint</Application>
  <PresentationFormat>Widescreen</PresentationFormat>
  <Paragraphs>120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Aptos</vt:lpstr>
      <vt:lpstr>Aptos Display</vt:lpstr>
      <vt:lpstr>Arial</vt:lpstr>
      <vt:lpstr>Cambria Math</vt:lpstr>
      <vt:lpstr>Office Theme</vt:lpstr>
      <vt:lpstr>Matematikai kérdések a sugárkövetéses grafikában</vt:lpstr>
      <vt:lpstr>Mi is a raytracing?</vt:lpstr>
      <vt:lpstr>Főbb lépések 1.</vt:lpstr>
      <vt:lpstr>Főbb lépések 2.</vt:lpstr>
      <vt:lpstr>Problémák és javítások</vt:lpstr>
      <vt:lpstr>További lehetőségek</vt:lpstr>
      <vt:lpstr>PowerPoint Presentation</vt:lpstr>
      <vt:lpstr>Hogyan modellezzünk?</vt:lpstr>
      <vt:lpstr>Elemi geo!</vt:lpstr>
      <vt:lpstr>Bézier-görbék</vt:lpstr>
      <vt:lpstr>PowerPoint Presentation</vt:lpstr>
      <vt:lpstr>Általánosabban: Spline-ok</vt:lpstr>
      <vt:lpstr>Non Uniform Rational Basis Splines</vt:lpstr>
      <vt:lpstr>Metszéspontok keresése</vt:lpstr>
      <vt:lpstr>NURBS a gyakorlatban</vt:lpstr>
      <vt:lpstr>Megvilágítási feladatok</vt:lpstr>
      <vt:lpstr>Kipontozott négyzet szemközti csúcsai</vt:lpstr>
      <vt:lpstr>Más megoldások</vt:lpstr>
      <vt:lpstr>Több fényforrás, nincs visszaverődés</vt:lpstr>
      <vt:lpstr>Tükörfalú labirintus</vt:lpstr>
      <vt:lpstr>Tükörerdő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Matematikai kérdések a sugárkövetéses grafikában</dc:title>
  <dc:creator>Melján Dávid Gergő</dc:creator>
  <cp:lastModifiedBy>Melján Dávid Gergő</cp:lastModifiedBy>
  <cp:revision>238</cp:revision>
  <dcterms:created xsi:type="dcterms:W3CDTF">2025-03-18T20:07:58Z</dcterms:created>
  <dcterms:modified xsi:type="dcterms:W3CDTF">2025-03-28T23:00:31Z</dcterms:modified>
</cp:coreProperties>
</file>